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  <p:sldMasterId id="2147483671" r:id="rId2"/>
    <p:sldMasterId id="2147483673" r:id="rId3"/>
    <p:sldMasterId id="2147483660" r:id="rId4"/>
    <p:sldMasterId id="2147483664" r:id="rId5"/>
    <p:sldMasterId id="2147483666" r:id="rId6"/>
    <p:sldMasterId id="2147483662" r:id="rId7"/>
  </p:sldMasterIdLst>
  <p:notesMasterIdLst>
    <p:notesMasterId r:id="rId33"/>
  </p:notesMasterIdLst>
  <p:sldIdLst>
    <p:sldId id="735" r:id="rId8"/>
    <p:sldId id="1078" r:id="rId9"/>
    <p:sldId id="2050" r:id="rId10"/>
    <p:sldId id="1098" r:id="rId11"/>
    <p:sldId id="949" r:id="rId12"/>
    <p:sldId id="1099" r:id="rId13"/>
    <p:sldId id="1100" r:id="rId14"/>
    <p:sldId id="2043" r:id="rId15"/>
    <p:sldId id="2041" r:id="rId16"/>
    <p:sldId id="1074" r:id="rId17"/>
    <p:sldId id="2051" r:id="rId18"/>
    <p:sldId id="1092" r:id="rId19"/>
    <p:sldId id="2052" r:id="rId20"/>
    <p:sldId id="2053" r:id="rId21"/>
    <p:sldId id="2054" r:id="rId22"/>
    <p:sldId id="1094" r:id="rId23"/>
    <p:sldId id="1038" r:id="rId24"/>
    <p:sldId id="1096" r:id="rId25"/>
    <p:sldId id="2045" r:id="rId26"/>
    <p:sldId id="2046" r:id="rId27"/>
    <p:sldId id="1083" r:id="rId28"/>
    <p:sldId id="1084" r:id="rId29"/>
    <p:sldId id="2049" r:id="rId30"/>
    <p:sldId id="2056" r:id="rId31"/>
    <p:sldId id="2055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808CDD"/>
    <a:srgbClr val="18B2A3"/>
    <a:srgbClr val="F9B233"/>
    <a:srgbClr val="29235C"/>
    <a:srgbClr val="E94E1B"/>
    <a:srgbClr val="C6C6C6"/>
    <a:srgbClr val="188EB7"/>
    <a:srgbClr val="048474"/>
    <a:srgbClr val="0ED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04"/>
    <p:restoredTop sz="94158"/>
  </p:normalViewPr>
  <p:slideViewPr>
    <p:cSldViewPr snapToGrid="0">
      <p:cViewPr varScale="1">
        <p:scale>
          <a:sx n="144" d="100"/>
          <a:sy n="144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F4659-CDC9-C14E-8DBA-1FC08F8DEAA2}" type="datetimeFigureOut">
              <a:rPr lang="en-CH" smtClean="0"/>
              <a:t>24.08.2026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A966F-D312-074E-9D43-8395A3C4D1DB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0997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H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F3AB8-B6F1-8C4D-B320-4481409C84EC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40275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234317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45494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5487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14153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53876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00463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86895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08378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9035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19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92319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559482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OK, thanks for your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3663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19556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73350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05847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59471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39629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9320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sz="1200" kern="0" dirty="0">
              <a:solidFill>
                <a:srgbClr val="4874C4"/>
              </a:solidFill>
              <a:latin typeface="微软雅黑"/>
              <a:ea typeface="微软雅黑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A966F-D312-074E-9D43-8395A3C4D1DB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85899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tiff"/><Relationship Id="rId4" Type="http://schemas.openxmlformats.org/officeDocument/2006/relationships/image" Target="../media/image12.tiff"/><Relationship Id="rId9" Type="http://schemas.openxmlformats.org/officeDocument/2006/relationships/image" Target="../media/image1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ED4DB0-10DB-4547-8693-1339665377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3686" y="520042"/>
            <a:ext cx="2529756" cy="15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76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nvan 6">
            <a:extLst>
              <a:ext uri="{FF2B5EF4-FFF2-40B4-BE49-F238E27FC236}">
                <a16:creationId xmlns:a16="http://schemas.microsoft.com/office/drawing/2014/main" id="{B62FBFA6-B8E5-7A41-B1A9-AB3F1DC1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17" y="2863453"/>
            <a:ext cx="7772119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207661-69A9-A948-A8EF-9AF262BE6A42}"/>
              </a:ext>
            </a:extLst>
          </p:cNvPr>
          <p:cNvSpPr/>
          <p:nvPr userDrawn="1"/>
        </p:nvSpPr>
        <p:spPr>
          <a:xfrm rot="16200000">
            <a:off x="2176889" y="3314381"/>
            <a:ext cx="1520210" cy="1442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265855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527666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823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508260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dirty="0" err="1"/>
              <a:t>Contents</a:t>
            </a:r>
            <a:endParaRPr lang="en-US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id="{FD5C1E71-E1B4-9044-9C04-DA1D5210CD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  <a:p>
            <a:pPr lvl="1"/>
            <a:r>
              <a:rPr lang="tr-TR" dirty="0"/>
              <a:t>ad</a:t>
            </a:r>
          </a:p>
          <a:p>
            <a:pPr lvl="1"/>
            <a:r>
              <a:rPr lang="tr-TR" dirty="0" err="1"/>
              <a:t>asdf</a:t>
            </a:r>
            <a:endParaRPr lang="tr-TR" dirty="0"/>
          </a:p>
          <a:p>
            <a:pPr lvl="2"/>
            <a:r>
              <a:rPr lang="tr-TR" dirty="0" err="1"/>
              <a:t>adfsasf</a:t>
            </a:r>
            <a:r>
              <a:rPr lang="tr-TR" dirty="0"/>
              <a:t> </a:t>
            </a:r>
            <a:r>
              <a:rPr lang="tr-TR" dirty="0" err="1"/>
              <a:t>dslfj</a:t>
            </a:r>
            <a:r>
              <a:rPr lang="tr-TR" dirty="0"/>
              <a:t> </a:t>
            </a:r>
            <a:r>
              <a:rPr lang="tr-TR" dirty="0" err="1"/>
              <a:t>alsdjf</a:t>
            </a:r>
            <a:r>
              <a:rPr lang="tr-TR" dirty="0"/>
              <a:t> </a:t>
            </a:r>
            <a:r>
              <a:rPr lang="tr-TR" dirty="0" err="1"/>
              <a:t>klasdjf</a:t>
            </a:r>
            <a:r>
              <a:rPr lang="tr-TR" dirty="0"/>
              <a:t> </a:t>
            </a:r>
            <a:r>
              <a:rPr lang="tr-TR" dirty="0" err="1"/>
              <a:t>klasdj</a:t>
            </a:r>
            <a:r>
              <a:rPr lang="tr-TR" dirty="0"/>
              <a:t> </a:t>
            </a:r>
            <a:r>
              <a:rPr lang="tr-TR" dirty="0" err="1"/>
              <a:t>fklasd</a:t>
            </a:r>
            <a:r>
              <a:rPr lang="tr-TR" dirty="0"/>
              <a:t> </a:t>
            </a:r>
            <a:r>
              <a:rPr lang="tr-TR" dirty="0" err="1"/>
              <a:t>jflkasd</a:t>
            </a:r>
            <a:r>
              <a:rPr lang="tr-TR" dirty="0"/>
              <a:t> </a:t>
            </a:r>
            <a:r>
              <a:rPr lang="tr-TR" dirty="0" err="1"/>
              <a:t>jflkads</a:t>
            </a:r>
            <a:r>
              <a:rPr lang="tr-TR" dirty="0"/>
              <a:t> </a:t>
            </a:r>
            <a:r>
              <a:rPr lang="tr-TR" dirty="0" err="1"/>
              <a:t>jfkldsa</a:t>
            </a:r>
            <a:r>
              <a:rPr lang="tr-TR" dirty="0"/>
              <a:t> </a:t>
            </a:r>
            <a:r>
              <a:rPr lang="tr-TR" dirty="0" err="1"/>
              <a:t>jfklasd</a:t>
            </a:r>
            <a:r>
              <a:rPr lang="tr-TR" dirty="0"/>
              <a:t> </a:t>
            </a:r>
            <a:r>
              <a:rPr lang="tr-TR" dirty="0" err="1"/>
              <a:t>jfklsdajflksadjflkas</a:t>
            </a:r>
            <a:endParaRPr lang="tr-TR" dirty="0"/>
          </a:p>
          <a:p>
            <a:pPr lvl="2"/>
            <a:r>
              <a:rPr lang="tr-TR" dirty="0" err="1"/>
              <a:t>adsf</a:t>
            </a:r>
            <a:endParaRPr lang="tr-TR" dirty="0"/>
          </a:p>
          <a:p>
            <a:pPr lvl="0"/>
            <a:r>
              <a:rPr lang="tr-TR" dirty="0" err="1"/>
              <a:t>adfadf</a:t>
            </a:r>
            <a:endParaRPr lang="tr-TR" dirty="0"/>
          </a:p>
          <a:p>
            <a:pPr lvl="1"/>
            <a:r>
              <a:rPr lang="tr-TR" dirty="0" err="1"/>
              <a:t>adf</a:t>
            </a:r>
            <a:endParaRPr lang="tr-TR" dirty="0"/>
          </a:p>
          <a:p>
            <a:pPr lvl="2"/>
            <a:r>
              <a:rPr lang="tr-TR" dirty="0" err="1"/>
              <a:t>adf</a:t>
            </a:r>
            <a:endParaRPr lang="tr-TR" dirty="0"/>
          </a:p>
          <a:p>
            <a:pPr lvl="2"/>
            <a:endParaRPr lang="tr-TR" dirty="0"/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9240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  <a:p>
            <a:pPr lvl="1"/>
            <a:r>
              <a:rPr lang="tr-TR" dirty="0"/>
              <a:t>ad</a:t>
            </a:r>
          </a:p>
          <a:p>
            <a:pPr lvl="1"/>
            <a:r>
              <a:rPr lang="tr-TR" dirty="0" err="1"/>
              <a:t>asdf</a:t>
            </a:r>
            <a:endParaRPr lang="tr-TR" dirty="0"/>
          </a:p>
          <a:p>
            <a:pPr lvl="2"/>
            <a:r>
              <a:rPr lang="tr-TR" dirty="0" err="1"/>
              <a:t>adfsasf</a:t>
            </a:r>
            <a:r>
              <a:rPr lang="tr-TR" dirty="0"/>
              <a:t> </a:t>
            </a:r>
            <a:r>
              <a:rPr lang="tr-TR" dirty="0" err="1"/>
              <a:t>dslfj</a:t>
            </a:r>
            <a:r>
              <a:rPr lang="tr-TR" dirty="0"/>
              <a:t> </a:t>
            </a:r>
            <a:r>
              <a:rPr lang="tr-TR" dirty="0" err="1"/>
              <a:t>alsdjf</a:t>
            </a:r>
            <a:r>
              <a:rPr lang="tr-TR" dirty="0"/>
              <a:t> </a:t>
            </a:r>
            <a:r>
              <a:rPr lang="tr-TR" dirty="0" err="1"/>
              <a:t>klasdjf</a:t>
            </a:r>
            <a:r>
              <a:rPr lang="tr-TR" dirty="0"/>
              <a:t> </a:t>
            </a:r>
            <a:r>
              <a:rPr lang="tr-TR" dirty="0" err="1"/>
              <a:t>klasdj</a:t>
            </a:r>
            <a:r>
              <a:rPr lang="tr-TR" dirty="0"/>
              <a:t> </a:t>
            </a:r>
            <a:r>
              <a:rPr lang="tr-TR" dirty="0" err="1"/>
              <a:t>fklasd</a:t>
            </a:r>
            <a:r>
              <a:rPr lang="tr-TR" dirty="0"/>
              <a:t> </a:t>
            </a:r>
            <a:r>
              <a:rPr lang="tr-TR" dirty="0" err="1"/>
              <a:t>jflkasd</a:t>
            </a:r>
            <a:r>
              <a:rPr lang="tr-TR" dirty="0"/>
              <a:t> </a:t>
            </a:r>
            <a:r>
              <a:rPr lang="tr-TR" dirty="0" err="1"/>
              <a:t>jflkads</a:t>
            </a:r>
            <a:r>
              <a:rPr lang="tr-TR" dirty="0"/>
              <a:t> </a:t>
            </a:r>
            <a:r>
              <a:rPr lang="tr-TR" dirty="0" err="1"/>
              <a:t>jfkldsa</a:t>
            </a:r>
            <a:r>
              <a:rPr lang="tr-TR" dirty="0"/>
              <a:t> </a:t>
            </a:r>
            <a:r>
              <a:rPr lang="tr-TR" dirty="0" err="1"/>
              <a:t>jfklasd</a:t>
            </a:r>
            <a:r>
              <a:rPr lang="tr-TR" dirty="0"/>
              <a:t> </a:t>
            </a:r>
            <a:r>
              <a:rPr lang="tr-TR" dirty="0" err="1"/>
              <a:t>jfklsdajflksadjflkas</a:t>
            </a:r>
            <a:endParaRPr lang="tr-TR" dirty="0"/>
          </a:p>
          <a:p>
            <a:pPr lvl="2"/>
            <a:r>
              <a:rPr lang="tr-TR" dirty="0" err="1"/>
              <a:t>adsf</a:t>
            </a:r>
            <a:endParaRPr lang="tr-TR" dirty="0"/>
          </a:p>
          <a:p>
            <a:pPr lvl="0"/>
            <a:r>
              <a:rPr lang="tr-TR" dirty="0" err="1"/>
              <a:t>adfadf</a:t>
            </a:r>
            <a:endParaRPr lang="tr-TR" dirty="0"/>
          </a:p>
          <a:p>
            <a:pPr lvl="1"/>
            <a:r>
              <a:rPr lang="tr-TR" dirty="0" err="1"/>
              <a:t>adf</a:t>
            </a:r>
            <a:endParaRPr lang="tr-TR" dirty="0"/>
          </a:p>
          <a:p>
            <a:pPr lvl="2"/>
            <a:r>
              <a:rPr lang="tr-TR" dirty="0" err="1"/>
              <a:t>adf</a:t>
            </a:r>
            <a:endParaRPr lang="tr-TR" dirty="0"/>
          </a:p>
          <a:p>
            <a:pPr lvl="2"/>
            <a:endParaRPr lang="tr-TR" dirty="0"/>
          </a:p>
          <a:p>
            <a:pPr lvl="0"/>
            <a:endParaRPr lang="tr-T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918603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dirty="0" err="1"/>
              <a:t>Contents</a:t>
            </a:r>
            <a:endParaRPr lang="en-US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5E23D3-F240-1D4A-A214-43DB7D0B1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5625" y="4975988"/>
            <a:ext cx="8670925" cy="1162369"/>
          </a:xfrm>
        </p:spPr>
        <p:txBody>
          <a:bodyPr>
            <a:spAutoFit/>
          </a:bodyPr>
          <a:lstStyle>
            <a:lvl1pPr marL="0" indent="0">
              <a:buNone/>
              <a:defRPr sz="3400" b="0" i="1">
                <a:solidFill>
                  <a:srgbClr val="29235C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metin stillerini düzenle
İkinci düzey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A45229-9898-C04E-827B-0B45023B8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3079" y="289057"/>
            <a:ext cx="1968790" cy="1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05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41" y="1893161"/>
            <a:ext cx="7257423" cy="2963653"/>
          </a:xfrm>
        </p:spPr>
        <p:txBody>
          <a:bodyPr>
            <a:normAutofit/>
          </a:bodyPr>
          <a:lstStyle>
            <a:lvl1pPr marL="342900" indent="-342900" algn="l">
              <a:buClr>
                <a:srgbClr val="FFC000"/>
              </a:buClr>
              <a:buFont typeface="Wingdings" pitchFamily="2" charset="2"/>
              <a:buChar char="§"/>
              <a:defRPr sz="26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E74BE2AB-EE94-5A47-8B28-569595D35662}"/>
              </a:ext>
            </a:extLst>
          </p:cNvPr>
          <p:cNvSpPr/>
          <p:nvPr userDrawn="1"/>
        </p:nvSpPr>
        <p:spPr>
          <a:xfrm>
            <a:off x="661470" y="1122363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5082602" cy="507831"/>
          </a:xfrm>
        </p:spPr>
        <p:txBody>
          <a:bodyPr wrap="square">
            <a:spAutoFit/>
          </a:bodyPr>
          <a:lstStyle>
            <a:lvl1pPr>
              <a:defRPr sz="3000"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89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527666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196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3667790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  <a:p>
            <a:pPr lvl="1"/>
            <a:r>
              <a:rPr lang="tr-TR"/>
              <a:t>ad</a:t>
            </a:r>
          </a:p>
          <a:p>
            <a:pPr lvl="1"/>
            <a:r>
              <a:rPr lang="tr-TR" err="1"/>
              <a:t>asdf</a:t>
            </a:r>
            <a:endParaRPr lang="tr-TR"/>
          </a:p>
          <a:p>
            <a:pPr lvl="2"/>
            <a:r>
              <a:rPr lang="tr-TR" err="1"/>
              <a:t>adfsasf</a:t>
            </a:r>
            <a:r>
              <a:rPr lang="tr-TR"/>
              <a:t> </a:t>
            </a:r>
            <a:r>
              <a:rPr lang="tr-TR" err="1"/>
              <a:t>dslfj</a:t>
            </a:r>
            <a:r>
              <a:rPr lang="tr-TR"/>
              <a:t> </a:t>
            </a:r>
            <a:r>
              <a:rPr lang="tr-TR" err="1"/>
              <a:t>alsdjf</a:t>
            </a:r>
            <a:r>
              <a:rPr lang="tr-TR"/>
              <a:t> </a:t>
            </a:r>
            <a:r>
              <a:rPr lang="tr-TR" err="1"/>
              <a:t>klasdjf</a:t>
            </a:r>
            <a:r>
              <a:rPr lang="tr-TR"/>
              <a:t> </a:t>
            </a:r>
            <a:r>
              <a:rPr lang="tr-TR" err="1"/>
              <a:t>klasdj</a:t>
            </a:r>
            <a:r>
              <a:rPr lang="tr-TR"/>
              <a:t> </a:t>
            </a:r>
            <a:r>
              <a:rPr lang="tr-TR" err="1"/>
              <a:t>fklasd</a:t>
            </a:r>
            <a:r>
              <a:rPr lang="tr-TR"/>
              <a:t> </a:t>
            </a:r>
            <a:r>
              <a:rPr lang="tr-TR" err="1"/>
              <a:t>jflkasd</a:t>
            </a:r>
            <a:r>
              <a:rPr lang="tr-TR"/>
              <a:t> </a:t>
            </a:r>
            <a:r>
              <a:rPr lang="tr-TR" err="1"/>
              <a:t>jflkads</a:t>
            </a:r>
            <a:r>
              <a:rPr lang="tr-TR"/>
              <a:t> </a:t>
            </a:r>
            <a:r>
              <a:rPr lang="tr-TR" err="1"/>
              <a:t>jfkldsa</a:t>
            </a:r>
            <a:r>
              <a:rPr lang="tr-TR"/>
              <a:t> </a:t>
            </a:r>
            <a:r>
              <a:rPr lang="tr-TR" err="1"/>
              <a:t>jfklasd</a:t>
            </a:r>
            <a:r>
              <a:rPr lang="tr-TR"/>
              <a:t> </a:t>
            </a:r>
            <a:r>
              <a:rPr lang="tr-TR" err="1"/>
              <a:t>jfklsdajflksadjflkas</a:t>
            </a:r>
            <a:endParaRPr lang="tr-TR"/>
          </a:p>
          <a:p>
            <a:pPr lvl="2"/>
            <a:r>
              <a:rPr lang="tr-TR" err="1"/>
              <a:t>adsf</a:t>
            </a:r>
            <a:endParaRPr lang="tr-TR"/>
          </a:p>
          <a:p>
            <a:pPr lvl="0"/>
            <a:r>
              <a:rPr lang="tr-TR" err="1"/>
              <a:t>adfadf</a:t>
            </a:r>
            <a:endParaRPr lang="tr-TR"/>
          </a:p>
          <a:p>
            <a:pPr lvl="1"/>
            <a:r>
              <a:rPr lang="tr-TR" err="1"/>
              <a:t>adf</a:t>
            </a:r>
            <a:endParaRPr lang="tr-TR"/>
          </a:p>
          <a:p>
            <a:pPr lvl="2"/>
            <a:r>
              <a:rPr lang="tr-TR" err="1"/>
              <a:t>adf</a:t>
            </a:r>
            <a:endParaRPr lang="tr-TR"/>
          </a:p>
          <a:p>
            <a:pPr lvl="2"/>
            <a:endParaRPr lang="tr-TR"/>
          </a:p>
          <a:p>
            <a:pPr lvl="0"/>
            <a:endParaRPr lang="tr-T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918603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5E23D3-F240-1D4A-A214-43DB7D0B1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5625" y="4975988"/>
            <a:ext cx="8670925" cy="1162369"/>
          </a:xfrm>
        </p:spPr>
        <p:txBody>
          <a:bodyPr>
            <a:spAutoFit/>
          </a:bodyPr>
          <a:lstStyle>
            <a:lvl1pPr marL="0" indent="0">
              <a:buNone/>
              <a:defRPr sz="3400" b="0" i="1">
                <a:solidFill>
                  <a:srgbClr val="29235C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metin stillerini düzenle
İkinci düzey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A45229-9898-C04E-827B-0B45023B8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3079" y="289057"/>
            <a:ext cx="1968790" cy="1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5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508260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id="{FD5C1E71-E1B4-9044-9C04-DA1D5210CD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  <a:p>
            <a:pPr lvl="1"/>
            <a:r>
              <a:rPr lang="tr-TR"/>
              <a:t>ad</a:t>
            </a:r>
          </a:p>
          <a:p>
            <a:pPr lvl="1"/>
            <a:r>
              <a:rPr lang="tr-TR" err="1"/>
              <a:t>asdf</a:t>
            </a:r>
            <a:endParaRPr lang="tr-TR"/>
          </a:p>
          <a:p>
            <a:pPr lvl="2"/>
            <a:r>
              <a:rPr lang="tr-TR" err="1"/>
              <a:t>adfsasf</a:t>
            </a:r>
            <a:r>
              <a:rPr lang="tr-TR"/>
              <a:t> </a:t>
            </a:r>
            <a:r>
              <a:rPr lang="tr-TR" err="1"/>
              <a:t>dslfj</a:t>
            </a:r>
            <a:r>
              <a:rPr lang="tr-TR"/>
              <a:t> </a:t>
            </a:r>
            <a:r>
              <a:rPr lang="tr-TR" err="1"/>
              <a:t>alsdjf</a:t>
            </a:r>
            <a:r>
              <a:rPr lang="tr-TR"/>
              <a:t> </a:t>
            </a:r>
            <a:r>
              <a:rPr lang="tr-TR" err="1"/>
              <a:t>klasdjf</a:t>
            </a:r>
            <a:r>
              <a:rPr lang="tr-TR"/>
              <a:t> </a:t>
            </a:r>
            <a:r>
              <a:rPr lang="tr-TR" err="1"/>
              <a:t>klasdj</a:t>
            </a:r>
            <a:r>
              <a:rPr lang="tr-TR"/>
              <a:t> </a:t>
            </a:r>
            <a:r>
              <a:rPr lang="tr-TR" err="1"/>
              <a:t>fklasd</a:t>
            </a:r>
            <a:r>
              <a:rPr lang="tr-TR"/>
              <a:t> </a:t>
            </a:r>
            <a:r>
              <a:rPr lang="tr-TR" err="1"/>
              <a:t>jflkasd</a:t>
            </a:r>
            <a:r>
              <a:rPr lang="tr-TR"/>
              <a:t> </a:t>
            </a:r>
            <a:r>
              <a:rPr lang="tr-TR" err="1"/>
              <a:t>jflkads</a:t>
            </a:r>
            <a:r>
              <a:rPr lang="tr-TR"/>
              <a:t> </a:t>
            </a:r>
            <a:r>
              <a:rPr lang="tr-TR" err="1"/>
              <a:t>jfkldsa</a:t>
            </a:r>
            <a:r>
              <a:rPr lang="tr-TR"/>
              <a:t> </a:t>
            </a:r>
            <a:r>
              <a:rPr lang="tr-TR" err="1"/>
              <a:t>jfklasd</a:t>
            </a:r>
            <a:r>
              <a:rPr lang="tr-TR"/>
              <a:t> </a:t>
            </a:r>
            <a:r>
              <a:rPr lang="tr-TR" err="1"/>
              <a:t>jfklsdajflksadjflkas</a:t>
            </a:r>
            <a:endParaRPr lang="tr-TR"/>
          </a:p>
          <a:p>
            <a:pPr lvl="2"/>
            <a:r>
              <a:rPr lang="tr-TR" err="1"/>
              <a:t>adsf</a:t>
            </a:r>
            <a:endParaRPr lang="tr-TR"/>
          </a:p>
          <a:p>
            <a:pPr lvl="0"/>
            <a:r>
              <a:rPr lang="tr-TR" err="1"/>
              <a:t>adfadf</a:t>
            </a:r>
            <a:endParaRPr lang="tr-TR"/>
          </a:p>
          <a:p>
            <a:pPr lvl="1"/>
            <a:r>
              <a:rPr lang="tr-TR" err="1"/>
              <a:t>adf</a:t>
            </a:r>
            <a:endParaRPr lang="tr-TR"/>
          </a:p>
          <a:p>
            <a:pPr lvl="2"/>
            <a:r>
              <a:rPr lang="tr-TR" err="1"/>
              <a:t>adf</a:t>
            </a:r>
            <a:endParaRPr lang="tr-TR"/>
          </a:p>
          <a:p>
            <a:pPr lvl="2"/>
            <a:endParaRPr lang="tr-TR"/>
          </a:p>
          <a:p>
            <a:pPr lvl="0"/>
            <a:endParaRPr lang="tr-T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B6CF5A-8166-F540-A233-795837EE04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50315" y="359042"/>
            <a:ext cx="2000850" cy="9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49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74376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527666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6225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527666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625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  <a:p>
            <a:pPr lvl="1"/>
            <a:r>
              <a:rPr lang="tr-TR" dirty="0"/>
              <a:t>ad</a:t>
            </a:r>
          </a:p>
          <a:p>
            <a:pPr lvl="1"/>
            <a:r>
              <a:rPr lang="tr-TR" dirty="0" err="1"/>
              <a:t>asdf</a:t>
            </a:r>
            <a:endParaRPr lang="tr-TR" dirty="0"/>
          </a:p>
          <a:p>
            <a:pPr lvl="2"/>
            <a:r>
              <a:rPr lang="tr-TR" dirty="0" err="1"/>
              <a:t>adfsasf</a:t>
            </a:r>
            <a:r>
              <a:rPr lang="tr-TR" dirty="0"/>
              <a:t> </a:t>
            </a:r>
            <a:r>
              <a:rPr lang="tr-TR" dirty="0" err="1"/>
              <a:t>dslfj</a:t>
            </a:r>
            <a:r>
              <a:rPr lang="tr-TR" dirty="0"/>
              <a:t> </a:t>
            </a:r>
            <a:r>
              <a:rPr lang="tr-TR" dirty="0" err="1"/>
              <a:t>alsdjf</a:t>
            </a:r>
            <a:r>
              <a:rPr lang="tr-TR" dirty="0"/>
              <a:t> </a:t>
            </a:r>
            <a:r>
              <a:rPr lang="tr-TR" dirty="0" err="1"/>
              <a:t>klasdjf</a:t>
            </a:r>
            <a:r>
              <a:rPr lang="tr-TR" dirty="0"/>
              <a:t> </a:t>
            </a:r>
            <a:r>
              <a:rPr lang="tr-TR" dirty="0" err="1"/>
              <a:t>klasdj</a:t>
            </a:r>
            <a:r>
              <a:rPr lang="tr-TR" dirty="0"/>
              <a:t> </a:t>
            </a:r>
            <a:r>
              <a:rPr lang="tr-TR" dirty="0" err="1"/>
              <a:t>fklasd</a:t>
            </a:r>
            <a:r>
              <a:rPr lang="tr-TR" dirty="0"/>
              <a:t> </a:t>
            </a:r>
            <a:r>
              <a:rPr lang="tr-TR" dirty="0" err="1"/>
              <a:t>jflkasd</a:t>
            </a:r>
            <a:r>
              <a:rPr lang="tr-TR" dirty="0"/>
              <a:t> </a:t>
            </a:r>
            <a:r>
              <a:rPr lang="tr-TR" dirty="0" err="1"/>
              <a:t>jflkads</a:t>
            </a:r>
            <a:r>
              <a:rPr lang="tr-TR" dirty="0"/>
              <a:t> </a:t>
            </a:r>
            <a:r>
              <a:rPr lang="tr-TR" dirty="0" err="1"/>
              <a:t>jfkldsa</a:t>
            </a:r>
            <a:r>
              <a:rPr lang="tr-TR" dirty="0"/>
              <a:t> </a:t>
            </a:r>
            <a:r>
              <a:rPr lang="tr-TR" dirty="0" err="1"/>
              <a:t>jfklasd</a:t>
            </a:r>
            <a:r>
              <a:rPr lang="tr-TR" dirty="0"/>
              <a:t> </a:t>
            </a:r>
            <a:r>
              <a:rPr lang="tr-TR" dirty="0" err="1"/>
              <a:t>jfklsdajflksadjflkas</a:t>
            </a:r>
            <a:endParaRPr lang="tr-TR" dirty="0"/>
          </a:p>
          <a:p>
            <a:pPr lvl="2"/>
            <a:r>
              <a:rPr lang="tr-TR" dirty="0" err="1"/>
              <a:t>adsf</a:t>
            </a:r>
            <a:endParaRPr lang="tr-TR" dirty="0"/>
          </a:p>
          <a:p>
            <a:pPr lvl="0"/>
            <a:r>
              <a:rPr lang="tr-TR" dirty="0" err="1"/>
              <a:t>adfadf</a:t>
            </a:r>
            <a:endParaRPr lang="tr-TR" dirty="0"/>
          </a:p>
          <a:p>
            <a:pPr lvl="1"/>
            <a:r>
              <a:rPr lang="tr-TR" dirty="0" err="1"/>
              <a:t>adf</a:t>
            </a:r>
            <a:endParaRPr lang="tr-TR" dirty="0"/>
          </a:p>
          <a:p>
            <a:pPr lvl="2"/>
            <a:r>
              <a:rPr lang="tr-TR" dirty="0" err="1"/>
              <a:t>adf</a:t>
            </a:r>
            <a:endParaRPr lang="tr-TR" dirty="0"/>
          </a:p>
          <a:p>
            <a:pPr lvl="2"/>
            <a:endParaRPr lang="tr-TR" dirty="0"/>
          </a:p>
          <a:p>
            <a:pPr lvl="0"/>
            <a:endParaRPr lang="tr-T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918603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dirty="0" err="1"/>
              <a:t>Contents</a:t>
            </a:r>
            <a:endParaRPr lang="en-US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5E23D3-F240-1D4A-A214-43DB7D0B1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5625" y="4975988"/>
            <a:ext cx="8670925" cy="1162369"/>
          </a:xfrm>
        </p:spPr>
        <p:txBody>
          <a:bodyPr>
            <a:spAutoFit/>
          </a:bodyPr>
          <a:lstStyle>
            <a:lvl1pPr marL="0" indent="0">
              <a:buNone/>
              <a:defRPr sz="3400" b="0" i="1">
                <a:solidFill>
                  <a:srgbClr val="29235C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metin stillerini düzenle
İkinci düzey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A45229-9898-C04E-827B-0B45023B8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3079" y="289057"/>
            <a:ext cx="1968790" cy="1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65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nvan 6">
            <a:extLst>
              <a:ext uri="{FF2B5EF4-FFF2-40B4-BE49-F238E27FC236}">
                <a16:creationId xmlns:a16="http://schemas.microsoft.com/office/drawing/2014/main" id="{B62FBFA6-B8E5-7A41-B1A9-AB3F1DC1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17" y="2863453"/>
            <a:ext cx="7772119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207661-69A9-A948-A8EF-9AF262BE6A42}"/>
              </a:ext>
            </a:extLst>
          </p:cNvPr>
          <p:cNvSpPr/>
          <p:nvPr userDrawn="1"/>
        </p:nvSpPr>
        <p:spPr>
          <a:xfrm rot="16200000">
            <a:off x="2176889" y="3314381"/>
            <a:ext cx="1520210" cy="1442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918895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1059616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nvan 6">
            <a:extLst>
              <a:ext uri="{FF2B5EF4-FFF2-40B4-BE49-F238E27FC236}">
                <a16:creationId xmlns:a16="http://schemas.microsoft.com/office/drawing/2014/main" id="{B62FBFA6-B8E5-7A41-B1A9-AB3F1DC1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15" y="2592460"/>
            <a:ext cx="4600575" cy="158812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207661-69A9-A948-A8EF-9AF262BE6A42}"/>
              </a:ext>
            </a:extLst>
          </p:cNvPr>
          <p:cNvSpPr/>
          <p:nvPr userDrawn="1"/>
        </p:nvSpPr>
        <p:spPr>
          <a:xfrm rot="16200000">
            <a:off x="5586839" y="3343821"/>
            <a:ext cx="1520210" cy="854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314211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Unvan 6">
            <a:extLst>
              <a:ext uri="{FF2B5EF4-FFF2-40B4-BE49-F238E27FC236}">
                <a16:creationId xmlns:a16="http://schemas.microsoft.com/office/drawing/2014/main" id="{B62FBFA6-B8E5-7A41-B1A9-AB3F1DC1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117" y="2863453"/>
            <a:ext cx="7772119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A6207661-69A9-A948-A8EF-9AF262BE6A42}"/>
              </a:ext>
            </a:extLst>
          </p:cNvPr>
          <p:cNvSpPr/>
          <p:nvPr userDrawn="1"/>
        </p:nvSpPr>
        <p:spPr>
          <a:xfrm rot="16200000">
            <a:off x="2176889" y="3314381"/>
            <a:ext cx="1520210" cy="1442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4193783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  <a:p>
            <a:pPr lvl="1"/>
            <a:r>
              <a:rPr lang="tr-TR"/>
              <a:t>ad</a:t>
            </a:r>
          </a:p>
          <a:p>
            <a:pPr lvl="1"/>
            <a:r>
              <a:rPr lang="tr-TR" err="1"/>
              <a:t>asdf</a:t>
            </a:r>
            <a:endParaRPr lang="tr-TR"/>
          </a:p>
          <a:p>
            <a:pPr lvl="2"/>
            <a:r>
              <a:rPr lang="tr-TR" err="1"/>
              <a:t>adfsasf</a:t>
            </a:r>
            <a:r>
              <a:rPr lang="tr-TR"/>
              <a:t> </a:t>
            </a:r>
            <a:r>
              <a:rPr lang="tr-TR" err="1"/>
              <a:t>dslfj</a:t>
            </a:r>
            <a:r>
              <a:rPr lang="tr-TR"/>
              <a:t> </a:t>
            </a:r>
            <a:r>
              <a:rPr lang="tr-TR" err="1"/>
              <a:t>alsdjf</a:t>
            </a:r>
            <a:r>
              <a:rPr lang="tr-TR"/>
              <a:t> </a:t>
            </a:r>
            <a:r>
              <a:rPr lang="tr-TR" err="1"/>
              <a:t>klasdjf</a:t>
            </a:r>
            <a:r>
              <a:rPr lang="tr-TR"/>
              <a:t> </a:t>
            </a:r>
            <a:r>
              <a:rPr lang="tr-TR" err="1"/>
              <a:t>klasdj</a:t>
            </a:r>
            <a:r>
              <a:rPr lang="tr-TR"/>
              <a:t> </a:t>
            </a:r>
            <a:r>
              <a:rPr lang="tr-TR" err="1"/>
              <a:t>fklasd</a:t>
            </a:r>
            <a:r>
              <a:rPr lang="tr-TR"/>
              <a:t> </a:t>
            </a:r>
            <a:r>
              <a:rPr lang="tr-TR" err="1"/>
              <a:t>jflkasd</a:t>
            </a:r>
            <a:r>
              <a:rPr lang="tr-TR"/>
              <a:t> </a:t>
            </a:r>
            <a:r>
              <a:rPr lang="tr-TR" err="1"/>
              <a:t>jflkads</a:t>
            </a:r>
            <a:r>
              <a:rPr lang="tr-TR"/>
              <a:t> </a:t>
            </a:r>
            <a:r>
              <a:rPr lang="tr-TR" err="1"/>
              <a:t>jfkldsa</a:t>
            </a:r>
            <a:r>
              <a:rPr lang="tr-TR"/>
              <a:t> </a:t>
            </a:r>
            <a:r>
              <a:rPr lang="tr-TR" err="1"/>
              <a:t>jfklasd</a:t>
            </a:r>
            <a:r>
              <a:rPr lang="tr-TR"/>
              <a:t> </a:t>
            </a:r>
            <a:r>
              <a:rPr lang="tr-TR" err="1"/>
              <a:t>jfklsdajflksadjflkas</a:t>
            </a:r>
            <a:endParaRPr lang="tr-TR"/>
          </a:p>
          <a:p>
            <a:pPr lvl="2"/>
            <a:r>
              <a:rPr lang="tr-TR" err="1"/>
              <a:t>adsf</a:t>
            </a:r>
            <a:endParaRPr lang="tr-TR"/>
          </a:p>
          <a:p>
            <a:pPr lvl="0"/>
            <a:r>
              <a:rPr lang="tr-TR" err="1"/>
              <a:t>adfadf</a:t>
            </a:r>
            <a:endParaRPr lang="tr-TR"/>
          </a:p>
          <a:p>
            <a:pPr lvl="1"/>
            <a:r>
              <a:rPr lang="tr-TR" err="1"/>
              <a:t>adf</a:t>
            </a:r>
            <a:endParaRPr lang="tr-TR"/>
          </a:p>
          <a:p>
            <a:pPr lvl="2"/>
            <a:r>
              <a:rPr lang="tr-TR" err="1"/>
              <a:t>adf</a:t>
            </a:r>
            <a:endParaRPr lang="tr-TR"/>
          </a:p>
          <a:p>
            <a:pPr lvl="2"/>
            <a:endParaRPr lang="tr-TR"/>
          </a:p>
          <a:p>
            <a:pPr lvl="0"/>
            <a:endParaRPr lang="tr-T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918603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5E23D3-F240-1D4A-A214-43DB7D0B1B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5625" y="4975988"/>
            <a:ext cx="8670925" cy="1162369"/>
          </a:xfrm>
        </p:spPr>
        <p:txBody>
          <a:bodyPr>
            <a:spAutoFit/>
          </a:bodyPr>
          <a:lstStyle>
            <a:lvl1pPr marL="0" indent="0">
              <a:buNone/>
              <a:defRPr sz="3400" b="0" i="1">
                <a:solidFill>
                  <a:srgbClr val="29235C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metin stillerini düzenle
İkinci düzey</a:t>
            </a:r>
          </a:p>
        </p:txBody>
      </p:sp>
    </p:spTree>
    <p:extLst>
      <p:ext uri="{BB962C8B-B14F-4D97-AF65-F5344CB8AC3E}">
        <p14:creationId xmlns:p14="http://schemas.microsoft.com/office/powerpoint/2010/main" val="122857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527666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74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ED4DB0-10DB-4547-8693-1339665377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3686" y="520042"/>
            <a:ext cx="2529756" cy="15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9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A419347-3585-B54C-8CB3-A2E1CF2388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71" y="5019685"/>
            <a:ext cx="5472113" cy="48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 b="0" i="0">
                <a:solidFill>
                  <a:schemeClr val="bg1"/>
                </a:solidFill>
                <a:latin typeface="Graphik" panose="020B060303020206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13" name="Unvan 6">
            <a:extLst>
              <a:ext uri="{FF2B5EF4-FFF2-40B4-BE49-F238E27FC236}">
                <a16:creationId xmlns:a16="http://schemas.microsoft.com/office/drawing/2014/main" id="{9922809E-3A63-544C-97E3-36130D36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2017958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FC000"/>
                </a:solidFill>
                <a:latin typeface="Graphik" panose="020B0603030202060203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143A690-9444-B642-98C4-AA13ECA19688}"/>
              </a:ext>
            </a:extLst>
          </p:cNvPr>
          <p:cNvSpPr/>
          <p:nvPr userDrawn="1"/>
        </p:nvSpPr>
        <p:spPr>
          <a:xfrm>
            <a:off x="578343" y="4692332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Metin Yer Tutucusu 2">
            <a:extLst>
              <a:ext uri="{FF2B5EF4-FFF2-40B4-BE49-F238E27FC236}">
                <a16:creationId xmlns:a16="http://schemas.microsoft.com/office/drawing/2014/main" id="{0C2DD835-42D7-7F41-AEB6-5734818B1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71" y="5506873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Chaparral Pro" panose="020605030405050202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6" name="Metin Yer Tutucusu 2">
            <a:extLst>
              <a:ext uri="{FF2B5EF4-FFF2-40B4-BE49-F238E27FC236}">
                <a16:creationId xmlns:a16="http://schemas.microsoft.com/office/drawing/2014/main" id="{D22A1A57-4CB1-924E-8165-71A8317A0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71" y="5905601"/>
            <a:ext cx="5472113" cy="391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Chaparral Pro" panose="020605030405050202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AAA3172-E5FB-FC4B-8094-9E8D44922756}"/>
              </a:ext>
            </a:extLst>
          </p:cNvPr>
          <p:cNvSpPr/>
          <p:nvPr userDrawn="1"/>
        </p:nvSpPr>
        <p:spPr>
          <a:xfrm>
            <a:off x="0" y="0"/>
            <a:ext cx="12192000" cy="142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CFC8EB61-F1BF-8041-B888-B855BDA40275}"/>
              </a:ext>
            </a:extLst>
          </p:cNvPr>
          <p:cNvSpPr/>
          <p:nvPr userDrawn="1"/>
        </p:nvSpPr>
        <p:spPr>
          <a:xfrm>
            <a:off x="0" y="-7296"/>
            <a:ext cx="12192000" cy="176263"/>
          </a:xfrm>
          <a:prstGeom prst="rect">
            <a:avLst/>
          </a:prstGeom>
          <a:solidFill>
            <a:srgbClr val="808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FE74AC5A-3A37-3F46-964B-045AFFDB94D5}"/>
              </a:ext>
            </a:extLst>
          </p:cNvPr>
          <p:cNvGrpSpPr/>
          <p:nvPr userDrawn="1"/>
        </p:nvGrpSpPr>
        <p:grpSpPr>
          <a:xfrm>
            <a:off x="3975723" y="422483"/>
            <a:ext cx="635110" cy="780611"/>
            <a:chOff x="1904678" y="79511"/>
            <a:chExt cx="1187853" cy="1459986"/>
          </a:xfrm>
        </p:grpSpPr>
        <p:grpSp>
          <p:nvGrpSpPr>
            <p:cNvPr id="10" name="Group 23">
              <a:extLst>
                <a:ext uri="{FF2B5EF4-FFF2-40B4-BE49-F238E27FC236}">
                  <a16:creationId xmlns:a16="http://schemas.microsoft.com/office/drawing/2014/main" id="{1C1E208A-A2A1-7545-B9AE-19993B1EA4DD}"/>
                </a:ext>
              </a:extLst>
            </p:cNvPr>
            <p:cNvGrpSpPr/>
            <p:nvPr/>
          </p:nvGrpSpPr>
          <p:grpSpPr>
            <a:xfrm>
              <a:off x="1904678" y="79511"/>
              <a:ext cx="1187853" cy="1459986"/>
              <a:chOff x="6781265" y="3161236"/>
              <a:chExt cx="1187853" cy="1459986"/>
            </a:xfrm>
          </p:grpSpPr>
          <p:sp>
            <p:nvSpPr>
              <p:cNvPr id="17" name="Rectangle 24">
                <a:extLst>
                  <a:ext uri="{FF2B5EF4-FFF2-40B4-BE49-F238E27FC236}">
                    <a16:creationId xmlns:a16="http://schemas.microsoft.com/office/drawing/2014/main" id="{C37CB6B2-E694-2E41-93FE-3138F9EBDCE7}"/>
                  </a:ext>
                </a:extLst>
              </p:cNvPr>
              <p:cNvSpPr/>
              <p:nvPr/>
            </p:nvSpPr>
            <p:spPr>
              <a:xfrm>
                <a:off x="6781265" y="4056616"/>
                <a:ext cx="1187853" cy="5646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ts val="1780"/>
                  </a:lnSpc>
                </a:pPr>
                <a:r>
                  <a:rPr lang="en-US" sz="1300" b="0" i="0" spc="0" baseline="0">
                    <a:solidFill>
                      <a:schemeClr val="tx1">
                        <a:lumMod val="50000"/>
                      </a:schemeClr>
                    </a:solidFill>
                    <a:latin typeface="Graphik-Light" panose="020B0403030202060203" pitchFamily="34" charset="0"/>
                  </a:rPr>
                  <a:t>meter</a:t>
                </a:r>
              </a:p>
            </p:txBody>
          </p:sp>
          <p:sp>
            <p:nvSpPr>
              <p:cNvPr id="18" name="Hexagon 25">
                <a:extLst>
                  <a:ext uri="{FF2B5EF4-FFF2-40B4-BE49-F238E27FC236}">
                    <a16:creationId xmlns:a16="http://schemas.microsoft.com/office/drawing/2014/main" id="{1476611B-4D4A-1445-B33D-0F3935ABB306}"/>
                  </a:ext>
                </a:extLst>
              </p:cNvPr>
              <p:cNvSpPr/>
              <p:nvPr/>
            </p:nvSpPr>
            <p:spPr>
              <a:xfrm rot="16200000">
                <a:off x="6936970" y="3221680"/>
                <a:ext cx="876440" cy="755552"/>
              </a:xfrm>
              <a:prstGeom prst="hexagon">
                <a:avLst>
                  <a:gd name="adj" fmla="val 29292"/>
                  <a:gd name="vf" fmla="val 115470"/>
                </a:avLst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pic>
          <p:nvPicPr>
            <p:cNvPr id="11" name="Picture 26">
              <a:extLst>
                <a:ext uri="{FF2B5EF4-FFF2-40B4-BE49-F238E27FC236}">
                  <a16:creationId xmlns:a16="http://schemas.microsoft.com/office/drawing/2014/main" id="{0DB3C2FB-8899-5B4E-8C2F-8F708AC11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5051" y="232522"/>
              <a:ext cx="580404" cy="580404"/>
            </a:xfrm>
            <a:prstGeom prst="rect">
              <a:avLst/>
            </a:prstGeom>
          </p:spPr>
        </p:pic>
      </p:grpSp>
      <p:grpSp>
        <p:nvGrpSpPr>
          <p:cNvPr id="19" name="Group 3">
            <a:extLst>
              <a:ext uri="{FF2B5EF4-FFF2-40B4-BE49-F238E27FC236}">
                <a16:creationId xmlns:a16="http://schemas.microsoft.com/office/drawing/2014/main" id="{6D1480C8-695F-624E-8FFC-8F347B9F04B6}"/>
              </a:ext>
            </a:extLst>
          </p:cNvPr>
          <p:cNvGrpSpPr/>
          <p:nvPr userDrawn="1"/>
        </p:nvGrpSpPr>
        <p:grpSpPr>
          <a:xfrm>
            <a:off x="3213826" y="415631"/>
            <a:ext cx="403971" cy="780612"/>
            <a:chOff x="1175954" y="79512"/>
            <a:chExt cx="755552" cy="1459987"/>
          </a:xfrm>
        </p:grpSpPr>
        <p:sp>
          <p:nvSpPr>
            <p:cNvPr id="20" name="Rectangle 16">
              <a:extLst>
                <a:ext uri="{FF2B5EF4-FFF2-40B4-BE49-F238E27FC236}">
                  <a16:creationId xmlns:a16="http://schemas.microsoft.com/office/drawing/2014/main" id="{BAC905A1-6641-F84C-A54E-D2E0ED09C956}"/>
                </a:ext>
              </a:extLst>
            </p:cNvPr>
            <p:cNvSpPr/>
            <p:nvPr/>
          </p:nvSpPr>
          <p:spPr>
            <a:xfrm>
              <a:off x="1248309" y="974893"/>
              <a:ext cx="588232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ci</a:t>
              </a:r>
            </a:p>
          </p:txBody>
        </p:sp>
        <p:sp>
          <p:nvSpPr>
            <p:cNvPr id="21" name="Hexagon 17">
              <a:extLst>
                <a:ext uri="{FF2B5EF4-FFF2-40B4-BE49-F238E27FC236}">
                  <a16:creationId xmlns:a16="http://schemas.microsoft.com/office/drawing/2014/main" id="{FAFB3200-A70E-6441-B1EC-8E3BF731010C}"/>
                </a:ext>
              </a:extLst>
            </p:cNvPr>
            <p:cNvSpPr/>
            <p:nvPr/>
          </p:nvSpPr>
          <p:spPr>
            <a:xfrm rot="16200000">
              <a:off x="1115510" y="139956"/>
              <a:ext cx="876440" cy="755552"/>
            </a:xfrm>
            <a:prstGeom prst="hexagon">
              <a:avLst>
                <a:gd name="adj" fmla="val 29292"/>
                <a:gd name="vf" fmla="val 115470"/>
              </a:avLst>
            </a:prstGeom>
            <a:solidFill>
              <a:srgbClr val="7030A0"/>
            </a:solidFill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2" name="Picture 27">
              <a:extLst>
                <a:ext uri="{FF2B5EF4-FFF2-40B4-BE49-F238E27FC236}">
                  <a16:creationId xmlns:a16="http://schemas.microsoft.com/office/drawing/2014/main" id="{E65C28C8-274F-864F-B501-B9EB396C2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0177" y="215013"/>
              <a:ext cx="584267" cy="605437"/>
            </a:xfrm>
            <a:prstGeom prst="rect">
              <a:avLst/>
            </a:prstGeom>
          </p:spPr>
        </p:pic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9FC11E52-0C37-8540-8E6E-6F0304D7F83B}"/>
              </a:ext>
            </a:extLst>
          </p:cNvPr>
          <p:cNvGrpSpPr/>
          <p:nvPr userDrawn="1"/>
        </p:nvGrpSpPr>
        <p:grpSpPr>
          <a:xfrm>
            <a:off x="2095662" y="393180"/>
            <a:ext cx="761747" cy="790924"/>
            <a:chOff x="-171140" y="60223"/>
            <a:chExt cx="1424705" cy="1479274"/>
          </a:xfrm>
        </p:grpSpPr>
        <p:pic>
          <p:nvPicPr>
            <p:cNvPr id="24" name="Picture 15">
              <a:extLst>
                <a:ext uri="{FF2B5EF4-FFF2-40B4-BE49-F238E27FC236}">
                  <a16:creationId xmlns:a16="http://schemas.microsoft.com/office/drawing/2014/main" id="{767071A0-C325-1844-B165-6B7D4787FB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384" r="21561" b="28474"/>
            <a:stretch/>
          </p:blipFill>
          <p:spPr>
            <a:xfrm>
              <a:off x="50709" y="60223"/>
              <a:ext cx="967667" cy="1018967"/>
            </a:xfrm>
            <a:prstGeom prst="rect">
              <a:avLst/>
            </a:prstGeom>
          </p:spPr>
        </p:pic>
        <p:sp>
          <p:nvSpPr>
            <p:cNvPr id="25" name="Rectangle 28">
              <a:extLst>
                <a:ext uri="{FF2B5EF4-FFF2-40B4-BE49-F238E27FC236}">
                  <a16:creationId xmlns:a16="http://schemas.microsoft.com/office/drawing/2014/main" id="{365A1640-B05B-EE43-9999-1A29A24BFE27}"/>
                </a:ext>
              </a:extLst>
            </p:cNvPr>
            <p:cNvSpPr/>
            <p:nvPr/>
          </p:nvSpPr>
          <p:spPr>
            <a:xfrm>
              <a:off x="-171140" y="974891"/>
              <a:ext cx="1424705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err="1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ease.ml</a:t>
              </a:r>
              <a:endParaRPr lang="en-US" sz="1300" b="0" i="0">
                <a:solidFill>
                  <a:schemeClr val="tx1">
                    <a:lumMod val="50000"/>
                  </a:schemeClr>
                </a:solidFill>
                <a:latin typeface="Graphik-Light" panose="020B0403030202060203" pitchFamily="34" charset="0"/>
              </a:endParaRPr>
            </a:p>
          </p:txBody>
        </p:sp>
      </p:grpSp>
      <p:grpSp>
        <p:nvGrpSpPr>
          <p:cNvPr id="26" name="Group 29">
            <a:extLst>
              <a:ext uri="{FF2B5EF4-FFF2-40B4-BE49-F238E27FC236}">
                <a16:creationId xmlns:a16="http://schemas.microsoft.com/office/drawing/2014/main" id="{6ADB87A7-6EFE-2B4E-8D3F-E48C6AB12ECE}"/>
              </a:ext>
            </a:extLst>
          </p:cNvPr>
          <p:cNvGrpSpPr/>
          <p:nvPr userDrawn="1"/>
        </p:nvGrpSpPr>
        <p:grpSpPr>
          <a:xfrm>
            <a:off x="8064476" y="393180"/>
            <a:ext cx="712054" cy="780612"/>
            <a:chOff x="2718668" y="3161236"/>
            <a:chExt cx="1331760" cy="1459987"/>
          </a:xfrm>
        </p:grpSpPr>
        <p:sp>
          <p:nvSpPr>
            <p:cNvPr id="27" name="Rectangle 30">
              <a:extLst>
                <a:ext uri="{FF2B5EF4-FFF2-40B4-BE49-F238E27FC236}">
                  <a16:creationId xmlns:a16="http://schemas.microsoft.com/office/drawing/2014/main" id="{5F33646F-6A98-9E40-8961-E0D5D7B12E43}"/>
                </a:ext>
              </a:extLst>
            </p:cNvPr>
            <p:cNvSpPr/>
            <p:nvPr/>
          </p:nvSpPr>
          <p:spPr>
            <a:xfrm>
              <a:off x="2718668" y="4056617"/>
              <a:ext cx="1331760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market</a:t>
              </a:r>
            </a:p>
          </p:txBody>
        </p:sp>
        <p:grpSp>
          <p:nvGrpSpPr>
            <p:cNvPr id="28" name="Group 31">
              <a:extLst>
                <a:ext uri="{FF2B5EF4-FFF2-40B4-BE49-F238E27FC236}">
                  <a16:creationId xmlns:a16="http://schemas.microsoft.com/office/drawing/2014/main" id="{FBFD75E9-2B71-AB4B-AC53-3877F2CFB98F}"/>
                </a:ext>
              </a:extLst>
            </p:cNvPr>
            <p:cNvGrpSpPr/>
            <p:nvPr/>
          </p:nvGrpSpPr>
          <p:grpSpPr>
            <a:xfrm>
              <a:off x="3025164" y="3161236"/>
              <a:ext cx="755552" cy="876440"/>
              <a:chOff x="3097670" y="1907634"/>
              <a:chExt cx="755552" cy="876440"/>
            </a:xfrm>
          </p:grpSpPr>
          <p:sp>
            <p:nvSpPr>
              <p:cNvPr id="29" name="Hexagon 32">
                <a:extLst>
                  <a:ext uri="{FF2B5EF4-FFF2-40B4-BE49-F238E27FC236}">
                    <a16:creationId xmlns:a16="http://schemas.microsoft.com/office/drawing/2014/main" id="{C6BA8D58-9AC9-5143-A29B-A304111DFB46}"/>
                  </a:ext>
                </a:extLst>
              </p:cNvPr>
              <p:cNvSpPr/>
              <p:nvPr/>
            </p:nvSpPr>
            <p:spPr>
              <a:xfrm rot="16200000">
                <a:off x="3037226" y="1968078"/>
                <a:ext cx="876440" cy="755552"/>
              </a:xfrm>
              <a:prstGeom prst="hexagon">
                <a:avLst>
                  <a:gd name="adj" fmla="val 29292"/>
                  <a:gd name="vf" fmla="val 115470"/>
                </a:avLst>
              </a:prstGeom>
              <a:solidFill>
                <a:schemeClr val="accent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pic>
            <p:nvPicPr>
              <p:cNvPr id="30" name="Picture 33">
                <a:extLst>
                  <a:ext uri="{FF2B5EF4-FFF2-40B4-BE49-F238E27FC236}">
                    <a16:creationId xmlns:a16="http://schemas.microsoft.com/office/drawing/2014/main" id="{6F848AD2-944E-4247-81EC-5420582BC8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25890" y="2096297"/>
                <a:ext cx="499111" cy="499111"/>
              </a:xfrm>
              <a:prstGeom prst="rect">
                <a:avLst/>
              </a:prstGeom>
            </p:spPr>
          </p:pic>
        </p:grpSp>
      </p:grpSp>
      <p:grpSp>
        <p:nvGrpSpPr>
          <p:cNvPr id="31" name="Group 34">
            <a:extLst>
              <a:ext uri="{FF2B5EF4-FFF2-40B4-BE49-F238E27FC236}">
                <a16:creationId xmlns:a16="http://schemas.microsoft.com/office/drawing/2014/main" id="{8A354EF1-2911-B146-B203-9FA51BEF93F7}"/>
              </a:ext>
            </a:extLst>
          </p:cNvPr>
          <p:cNvGrpSpPr/>
          <p:nvPr userDrawn="1"/>
        </p:nvGrpSpPr>
        <p:grpSpPr>
          <a:xfrm>
            <a:off x="7345557" y="403198"/>
            <a:ext cx="537328" cy="780612"/>
            <a:chOff x="3912977" y="3161236"/>
            <a:chExt cx="1004971" cy="1459987"/>
          </a:xfrm>
        </p:grpSpPr>
        <p:sp>
          <p:nvSpPr>
            <p:cNvPr id="32" name="Rectangle 35">
              <a:extLst>
                <a:ext uri="{FF2B5EF4-FFF2-40B4-BE49-F238E27FC236}">
                  <a16:creationId xmlns:a16="http://schemas.microsoft.com/office/drawing/2014/main" id="{0B1F93B4-A73C-4141-A744-3A8FD7BCC727}"/>
                </a:ext>
              </a:extLst>
            </p:cNvPr>
            <p:cNvSpPr/>
            <p:nvPr/>
          </p:nvSpPr>
          <p:spPr>
            <a:xfrm>
              <a:off x="3912977" y="4056617"/>
              <a:ext cx="1004971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farm</a:t>
              </a:r>
            </a:p>
          </p:txBody>
        </p:sp>
        <p:grpSp>
          <p:nvGrpSpPr>
            <p:cNvPr id="33" name="Group 36">
              <a:extLst>
                <a:ext uri="{FF2B5EF4-FFF2-40B4-BE49-F238E27FC236}">
                  <a16:creationId xmlns:a16="http://schemas.microsoft.com/office/drawing/2014/main" id="{78F8F72A-41E8-AF43-BEBC-21860FE9A857}"/>
                </a:ext>
              </a:extLst>
            </p:cNvPr>
            <p:cNvGrpSpPr/>
            <p:nvPr/>
          </p:nvGrpSpPr>
          <p:grpSpPr>
            <a:xfrm>
              <a:off x="4019495" y="3161236"/>
              <a:ext cx="755552" cy="876440"/>
              <a:chOff x="2235754" y="1530231"/>
              <a:chExt cx="755552" cy="876440"/>
            </a:xfrm>
          </p:grpSpPr>
          <p:sp>
            <p:nvSpPr>
              <p:cNvPr id="34" name="Hexagon 37">
                <a:extLst>
                  <a:ext uri="{FF2B5EF4-FFF2-40B4-BE49-F238E27FC236}">
                    <a16:creationId xmlns:a16="http://schemas.microsoft.com/office/drawing/2014/main" id="{1CE2AB1C-6091-E54A-A9D8-4236C308575B}"/>
                  </a:ext>
                </a:extLst>
              </p:cNvPr>
              <p:cNvSpPr/>
              <p:nvPr/>
            </p:nvSpPr>
            <p:spPr>
              <a:xfrm rot="16200000">
                <a:off x="2175310" y="1590675"/>
                <a:ext cx="876440" cy="755552"/>
              </a:xfrm>
              <a:prstGeom prst="hexagon">
                <a:avLst>
                  <a:gd name="adj" fmla="val 29292"/>
                  <a:gd name="vf" fmla="val 115470"/>
                </a:avLst>
              </a:prstGeom>
              <a:solidFill>
                <a:srgbClr val="7030A0"/>
              </a:solidFill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pic>
            <p:nvPicPr>
              <p:cNvPr id="35" name="Picture 38">
                <a:extLst>
                  <a:ext uri="{FF2B5EF4-FFF2-40B4-BE49-F238E27FC236}">
                    <a16:creationId xmlns:a16="http://schemas.microsoft.com/office/drawing/2014/main" id="{3BFE9BE1-B2EE-924A-9B0A-5032BD281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07548" y="1662468"/>
                <a:ext cx="611963" cy="611963"/>
              </a:xfrm>
              <a:prstGeom prst="rect">
                <a:avLst/>
              </a:prstGeom>
            </p:spPr>
          </p:pic>
        </p:grpSp>
      </p:grpSp>
      <p:grpSp>
        <p:nvGrpSpPr>
          <p:cNvPr id="36" name="Group 44">
            <a:extLst>
              <a:ext uri="{FF2B5EF4-FFF2-40B4-BE49-F238E27FC236}">
                <a16:creationId xmlns:a16="http://schemas.microsoft.com/office/drawing/2014/main" id="{84EC13D8-A4CD-7841-ABDA-563E086472FD}"/>
              </a:ext>
            </a:extLst>
          </p:cNvPr>
          <p:cNvGrpSpPr/>
          <p:nvPr userDrawn="1"/>
        </p:nvGrpSpPr>
        <p:grpSpPr>
          <a:xfrm>
            <a:off x="5724226" y="415338"/>
            <a:ext cx="519694" cy="780611"/>
            <a:chOff x="5897400" y="3161236"/>
            <a:chExt cx="971990" cy="1459986"/>
          </a:xfrm>
        </p:grpSpPr>
        <p:sp>
          <p:nvSpPr>
            <p:cNvPr id="37" name="Rectangle 45">
              <a:extLst>
                <a:ext uri="{FF2B5EF4-FFF2-40B4-BE49-F238E27FC236}">
                  <a16:creationId xmlns:a16="http://schemas.microsoft.com/office/drawing/2014/main" id="{9A1DB216-3599-AE45-B5D5-C0B4F9B0548A}"/>
                </a:ext>
              </a:extLst>
            </p:cNvPr>
            <p:cNvSpPr/>
            <p:nvPr/>
          </p:nvSpPr>
          <p:spPr>
            <a:xfrm>
              <a:off x="5897400" y="4056616"/>
              <a:ext cx="971990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pipe</a:t>
              </a:r>
            </a:p>
          </p:txBody>
        </p:sp>
        <p:grpSp>
          <p:nvGrpSpPr>
            <p:cNvPr id="38" name="Group 46">
              <a:extLst>
                <a:ext uri="{FF2B5EF4-FFF2-40B4-BE49-F238E27FC236}">
                  <a16:creationId xmlns:a16="http://schemas.microsoft.com/office/drawing/2014/main" id="{9F4BC6F5-DFAA-1E4A-8297-619683522006}"/>
                </a:ext>
              </a:extLst>
            </p:cNvPr>
            <p:cNvGrpSpPr/>
            <p:nvPr/>
          </p:nvGrpSpPr>
          <p:grpSpPr>
            <a:xfrm>
              <a:off x="6005620" y="3161236"/>
              <a:ext cx="755552" cy="876440"/>
              <a:chOff x="5722170" y="1675814"/>
              <a:chExt cx="755552" cy="876440"/>
            </a:xfrm>
          </p:grpSpPr>
          <p:sp>
            <p:nvSpPr>
              <p:cNvPr id="39" name="Hexagon 47">
                <a:extLst>
                  <a:ext uri="{FF2B5EF4-FFF2-40B4-BE49-F238E27FC236}">
                    <a16:creationId xmlns:a16="http://schemas.microsoft.com/office/drawing/2014/main" id="{2972E599-AC7D-FF4D-A297-9BE6EFF292B8}"/>
                  </a:ext>
                </a:extLst>
              </p:cNvPr>
              <p:cNvSpPr/>
              <p:nvPr/>
            </p:nvSpPr>
            <p:spPr>
              <a:xfrm rot="16200000">
                <a:off x="5661726" y="1736258"/>
                <a:ext cx="876440" cy="755552"/>
              </a:xfrm>
              <a:prstGeom prst="hexagon">
                <a:avLst>
                  <a:gd name="adj" fmla="val 29292"/>
                  <a:gd name="vf" fmla="val 115470"/>
                </a:avLst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pic>
            <p:nvPicPr>
              <p:cNvPr id="40" name="Picture 48">
                <a:extLst>
                  <a:ext uri="{FF2B5EF4-FFF2-40B4-BE49-F238E27FC236}">
                    <a16:creationId xmlns:a16="http://schemas.microsoft.com/office/drawing/2014/main" id="{80175FDD-023B-F44B-B03B-2CE5F3EB23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200000">
                <a:off x="5798508" y="1812596"/>
                <a:ext cx="602875" cy="602875"/>
              </a:xfrm>
              <a:prstGeom prst="rect">
                <a:avLst/>
              </a:prstGeom>
            </p:spPr>
          </p:pic>
        </p:grpSp>
      </p:grpSp>
      <p:grpSp>
        <p:nvGrpSpPr>
          <p:cNvPr id="41" name="Group 49">
            <a:extLst>
              <a:ext uri="{FF2B5EF4-FFF2-40B4-BE49-F238E27FC236}">
                <a16:creationId xmlns:a16="http://schemas.microsoft.com/office/drawing/2014/main" id="{8B846F67-3466-1F4E-B506-30D498075CAF}"/>
              </a:ext>
            </a:extLst>
          </p:cNvPr>
          <p:cNvGrpSpPr/>
          <p:nvPr userDrawn="1"/>
        </p:nvGrpSpPr>
        <p:grpSpPr>
          <a:xfrm>
            <a:off x="6492376" y="403200"/>
            <a:ext cx="598242" cy="780611"/>
            <a:chOff x="6815744" y="3161236"/>
            <a:chExt cx="1118899" cy="1459986"/>
          </a:xfrm>
        </p:grpSpPr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79580573-6737-F24D-B35F-E3CABA075DE3}"/>
                </a:ext>
              </a:extLst>
            </p:cNvPr>
            <p:cNvSpPr/>
            <p:nvPr/>
          </p:nvSpPr>
          <p:spPr>
            <a:xfrm>
              <a:off x="6815744" y="4056616"/>
              <a:ext cx="1118899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share</a:t>
              </a:r>
            </a:p>
          </p:txBody>
        </p:sp>
        <p:grpSp>
          <p:nvGrpSpPr>
            <p:cNvPr id="43" name="Group 51">
              <a:extLst>
                <a:ext uri="{FF2B5EF4-FFF2-40B4-BE49-F238E27FC236}">
                  <a16:creationId xmlns:a16="http://schemas.microsoft.com/office/drawing/2014/main" id="{E853D059-6B0A-264E-AFD9-C673EFD27AA4}"/>
                </a:ext>
              </a:extLst>
            </p:cNvPr>
            <p:cNvGrpSpPr/>
            <p:nvPr/>
          </p:nvGrpSpPr>
          <p:grpSpPr>
            <a:xfrm>
              <a:off x="6997414" y="3161236"/>
              <a:ext cx="755552" cy="876440"/>
              <a:chOff x="7056679" y="1290566"/>
              <a:chExt cx="755552" cy="876440"/>
            </a:xfrm>
          </p:grpSpPr>
          <p:sp>
            <p:nvSpPr>
              <p:cNvPr id="44" name="Hexagon 52">
                <a:extLst>
                  <a:ext uri="{FF2B5EF4-FFF2-40B4-BE49-F238E27FC236}">
                    <a16:creationId xmlns:a16="http://schemas.microsoft.com/office/drawing/2014/main" id="{05BF0FAB-57A9-774B-8753-F869F510A3BB}"/>
                  </a:ext>
                </a:extLst>
              </p:cNvPr>
              <p:cNvSpPr/>
              <p:nvPr/>
            </p:nvSpPr>
            <p:spPr>
              <a:xfrm rot="16200000">
                <a:off x="6996235" y="1351010"/>
                <a:ext cx="876440" cy="755552"/>
              </a:xfrm>
              <a:prstGeom prst="hexagon">
                <a:avLst>
                  <a:gd name="adj" fmla="val 29292"/>
                  <a:gd name="vf" fmla="val 115470"/>
                </a:avLst>
              </a:prstGeom>
              <a:solidFill>
                <a:schemeClr val="accent4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pic>
            <p:nvPicPr>
              <p:cNvPr id="45" name="Picture 53">
                <a:extLst>
                  <a:ext uri="{FF2B5EF4-FFF2-40B4-BE49-F238E27FC236}">
                    <a16:creationId xmlns:a16="http://schemas.microsoft.com/office/drawing/2014/main" id="{1AC8C718-61DF-3A4E-B1DB-F8A407CF05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44952" y="1428308"/>
                <a:ext cx="579006" cy="579006"/>
              </a:xfrm>
              <a:prstGeom prst="rect">
                <a:avLst/>
              </a:prstGeom>
            </p:spPr>
          </p:pic>
        </p:grp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564A9B44-6F68-004F-9ED1-75E39D018648}"/>
              </a:ext>
            </a:extLst>
          </p:cNvPr>
          <p:cNvGrpSpPr/>
          <p:nvPr userDrawn="1"/>
        </p:nvGrpSpPr>
        <p:grpSpPr>
          <a:xfrm>
            <a:off x="4736658" y="431775"/>
            <a:ext cx="856325" cy="780611"/>
            <a:chOff x="3413986" y="346678"/>
            <a:chExt cx="1601594" cy="1459986"/>
          </a:xfrm>
        </p:grpSpPr>
        <p:sp>
          <p:nvSpPr>
            <p:cNvPr id="47" name="Rectangle 55">
              <a:extLst>
                <a:ext uri="{FF2B5EF4-FFF2-40B4-BE49-F238E27FC236}">
                  <a16:creationId xmlns:a16="http://schemas.microsoft.com/office/drawing/2014/main" id="{610E60F8-2973-B548-A26A-98DF7BC5B3F1}"/>
                </a:ext>
              </a:extLst>
            </p:cNvPr>
            <p:cNvSpPr/>
            <p:nvPr/>
          </p:nvSpPr>
          <p:spPr>
            <a:xfrm>
              <a:off x="3413986" y="1242058"/>
              <a:ext cx="1601594" cy="5646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80"/>
                </a:lnSpc>
              </a:pPr>
              <a:r>
                <a:rPr lang="en-US" sz="1300" b="0" i="0" spc="0" baseline="0" err="1">
                  <a:solidFill>
                    <a:schemeClr val="tx1">
                      <a:lumMod val="50000"/>
                    </a:schemeClr>
                  </a:solidFill>
                  <a:latin typeface="Graphik-Light" panose="020B0403030202060203" pitchFamily="34" charset="0"/>
                </a:rPr>
                <a:t>mlbench</a:t>
              </a:r>
              <a:endParaRPr lang="en-US" sz="1300" b="0" i="0" spc="0" baseline="0">
                <a:solidFill>
                  <a:schemeClr val="tx1">
                    <a:lumMod val="50000"/>
                  </a:schemeClr>
                </a:solidFill>
                <a:latin typeface="Graphik-Light" panose="020B0403030202060203" pitchFamily="34" charset="0"/>
              </a:endParaRPr>
            </a:p>
          </p:txBody>
        </p:sp>
        <p:sp>
          <p:nvSpPr>
            <p:cNvPr id="48" name="Hexagon 56">
              <a:extLst>
                <a:ext uri="{FF2B5EF4-FFF2-40B4-BE49-F238E27FC236}">
                  <a16:creationId xmlns:a16="http://schemas.microsoft.com/office/drawing/2014/main" id="{9FED6A72-2DE1-004A-89B8-02DF4AA329E3}"/>
                </a:ext>
              </a:extLst>
            </p:cNvPr>
            <p:cNvSpPr/>
            <p:nvPr/>
          </p:nvSpPr>
          <p:spPr>
            <a:xfrm rot="16200000">
              <a:off x="3769619" y="407122"/>
              <a:ext cx="876440" cy="755552"/>
            </a:xfrm>
            <a:prstGeom prst="hexagon">
              <a:avLst>
                <a:gd name="adj" fmla="val 29292"/>
                <a:gd name="vf" fmla="val 115470"/>
              </a:avLst>
            </a:prstGeom>
            <a:solidFill>
              <a:srgbClr val="002060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49" name="Picture 57">
              <a:extLst>
                <a:ext uri="{FF2B5EF4-FFF2-40B4-BE49-F238E27FC236}">
                  <a16:creationId xmlns:a16="http://schemas.microsoft.com/office/drawing/2014/main" id="{52CC1883-5612-8C4E-A363-52FC67435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90650" y="511501"/>
              <a:ext cx="634378" cy="523039"/>
            </a:xfrm>
            <a:prstGeom prst="rect">
              <a:avLst/>
            </a:prstGeom>
          </p:spPr>
        </p:pic>
      </p:grpSp>
      <p:pic>
        <p:nvPicPr>
          <p:cNvPr id="50" name="Picture 60">
            <a:extLst>
              <a:ext uri="{FF2B5EF4-FFF2-40B4-BE49-F238E27FC236}">
                <a16:creationId xmlns:a16="http://schemas.microsoft.com/office/drawing/2014/main" id="{675B88A2-3609-6B47-96F0-185FFBBB3C1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38" y="415633"/>
            <a:ext cx="664061" cy="664061"/>
          </a:xfrm>
          <a:prstGeom prst="rect">
            <a:avLst/>
          </a:prstGeom>
        </p:spPr>
      </p:pic>
      <p:pic>
        <p:nvPicPr>
          <p:cNvPr id="51" name="Picture 61">
            <a:extLst>
              <a:ext uri="{FF2B5EF4-FFF2-40B4-BE49-F238E27FC236}">
                <a16:creationId xmlns:a16="http://schemas.microsoft.com/office/drawing/2014/main" id="{C26143E7-8474-1044-BDDB-C62D8AF6F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72" b="2584"/>
          <a:stretch/>
        </p:blipFill>
        <p:spPr>
          <a:xfrm>
            <a:off x="1106590" y="416825"/>
            <a:ext cx="663438" cy="663355"/>
          </a:xfrm>
          <a:prstGeom prst="rect">
            <a:avLst/>
          </a:prstGeom>
        </p:spPr>
      </p:pic>
      <p:pic>
        <p:nvPicPr>
          <p:cNvPr id="52" name="Resim 51">
            <a:extLst>
              <a:ext uri="{FF2B5EF4-FFF2-40B4-BE49-F238E27FC236}">
                <a16:creationId xmlns:a16="http://schemas.microsoft.com/office/drawing/2014/main" id="{8BDC8AE8-D175-9F4C-98F8-66166F0FED2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812269" y="504293"/>
            <a:ext cx="1894232" cy="550140"/>
          </a:xfrm>
          <a:prstGeom prst="rect">
            <a:avLst/>
          </a:prstGeom>
        </p:spPr>
      </p:pic>
      <p:sp>
        <p:nvSpPr>
          <p:cNvPr id="56" name="Dikdörtgen 55">
            <a:extLst>
              <a:ext uri="{FF2B5EF4-FFF2-40B4-BE49-F238E27FC236}">
                <a16:creationId xmlns:a16="http://schemas.microsoft.com/office/drawing/2014/main" id="{BAA304FB-DC6F-7248-A5C8-DA0E71043C67}"/>
              </a:ext>
            </a:extLst>
          </p:cNvPr>
          <p:cNvSpPr/>
          <p:nvPr userDrawn="1"/>
        </p:nvSpPr>
        <p:spPr>
          <a:xfrm>
            <a:off x="4751883" y="229108"/>
            <a:ext cx="4392118" cy="1169233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57" name="Alt Başlık 2">
            <a:extLst>
              <a:ext uri="{FF2B5EF4-FFF2-40B4-BE49-F238E27FC236}">
                <a16:creationId xmlns:a16="http://schemas.microsoft.com/office/drawing/2014/main" id="{E46B34D2-D337-7642-BAAD-96AA0830B2F4}"/>
              </a:ext>
            </a:extLst>
          </p:cNvPr>
          <p:cNvSpPr txBox="1">
            <a:spLocks/>
          </p:cNvSpPr>
          <p:nvPr userDrawn="1"/>
        </p:nvSpPr>
        <p:spPr>
          <a:xfrm>
            <a:off x="10409482" y="1494037"/>
            <a:ext cx="1381538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300" b="0" i="0">
                <a:solidFill>
                  <a:schemeClr val="bg1"/>
                </a:solidFill>
                <a:latin typeface="Graphik-Light" panose="020B0403030202060203" pitchFamily="34" charset="0"/>
              </a:rPr>
              <a:t>@DS3Lab</a:t>
            </a:r>
          </a:p>
        </p:txBody>
      </p:sp>
      <p:sp>
        <p:nvSpPr>
          <p:cNvPr id="58" name="Alt Başlık 2">
            <a:extLst>
              <a:ext uri="{FF2B5EF4-FFF2-40B4-BE49-F238E27FC236}">
                <a16:creationId xmlns:a16="http://schemas.microsoft.com/office/drawing/2014/main" id="{AEEE143B-28CE-FA4B-8FB8-916117BA09BC}"/>
              </a:ext>
            </a:extLst>
          </p:cNvPr>
          <p:cNvSpPr txBox="1">
            <a:spLocks/>
          </p:cNvSpPr>
          <p:nvPr userDrawn="1"/>
        </p:nvSpPr>
        <p:spPr>
          <a:xfrm>
            <a:off x="9816946" y="1757726"/>
            <a:ext cx="1974074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300" b="0" i="0">
                <a:solidFill>
                  <a:schemeClr val="bg1"/>
                </a:solidFill>
                <a:latin typeface="Graphik-Light" panose="020B0403030202060203" pitchFamily="34" charset="0"/>
              </a:rPr>
              <a:t>www.DS3Lab.com</a:t>
            </a:r>
          </a:p>
        </p:txBody>
      </p:sp>
    </p:spTree>
    <p:extLst>
      <p:ext uri="{BB962C8B-B14F-4D97-AF65-F5344CB8AC3E}">
        <p14:creationId xmlns:p14="http://schemas.microsoft.com/office/powerpoint/2010/main" val="266664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7152720F-C90C-F741-8146-AF895FA08A1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82770" y="3767990"/>
            <a:ext cx="5472113" cy="485775"/>
          </a:xfrm>
        </p:spPr>
        <p:txBody>
          <a:bodyPr>
            <a:normAutofit/>
          </a:bodyPr>
          <a:lstStyle>
            <a:lvl1pPr marL="0" indent="0" algn="r">
              <a:buNone/>
              <a:defRPr sz="2100" b="1" i="0"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Name </a:t>
            </a:r>
            <a:r>
              <a:rPr lang="tr-TR" err="1"/>
              <a:t>Surname</a:t>
            </a:r>
            <a:endParaRPr lang="en-US"/>
          </a:p>
        </p:txBody>
      </p:sp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1679057"/>
            <a:ext cx="4600575" cy="1920526"/>
          </a:xfr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4024715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0" name="Metin Yer Tutucusu 2">
            <a:extLst>
              <a:ext uri="{FF2B5EF4-FFF2-40B4-BE49-F238E27FC236}">
                <a16:creationId xmlns:a16="http://schemas.microsoft.com/office/drawing/2014/main" id="{44B370E5-B690-A04B-8251-776A88A43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2770" y="4218241"/>
            <a:ext cx="5472113" cy="3914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Email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11" name="Metin Yer Tutucusu 2">
            <a:extLst>
              <a:ext uri="{FF2B5EF4-FFF2-40B4-BE49-F238E27FC236}">
                <a16:creationId xmlns:a16="http://schemas.microsoft.com/office/drawing/2014/main" id="{6D0FC0AA-4239-6D41-B55E-9DEF866623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2770" y="4562173"/>
            <a:ext cx="5472113" cy="3914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tr-TR" err="1"/>
              <a:t>Twitter</a:t>
            </a:r>
            <a:r>
              <a:rPr lang="tr-TR"/>
              <a:t> </a:t>
            </a:r>
            <a:r>
              <a:rPr lang="tr-TR" err="1"/>
              <a:t>address</a:t>
            </a:r>
            <a:endParaRPr lang="tr-TR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5A8C9F8-654F-4A49-A4A1-BE46EA3B6E58}"/>
              </a:ext>
            </a:extLst>
          </p:cNvPr>
          <p:cNvSpPr/>
          <p:nvPr userDrawn="1"/>
        </p:nvSpPr>
        <p:spPr>
          <a:xfrm>
            <a:off x="8906494" y="985652"/>
            <a:ext cx="2755075" cy="270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Picture 2" descr="no-logo">
            <a:extLst>
              <a:ext uri="{FF2B5EF4-FFF2-40B4-BE49-F238E27FC236}">
                <a16:creationId xmlns:a16="http://schemas.microsoft.com/office/drawing/2014/main" id="{78776548-A40A-F54A-BAA2-EB12591E3B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07" y="5680280"/>
            <a:ext cx="2258705" cy="67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783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5082602" cy="507831"/>
          </a:xfrm>
        </p:spPr>
        <p:txBody>
          <a:bodyPr wrap="square">
            <a:spAutoFit/>
          </a:bodyPr>
          <a:lstStyle>
            <a:lvl1pPr>
              <a:defRPr sz="3000" b="1" i="0"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469F25B-08CB-2642-8009-F8B96C8474C0}"/>
              </a:ext>
            </a:extLst>
          </p:cNvPr>
          <p:cNvSpPr/>
          <p:nvPr userDrawn="1"/>
        </p:nvSpPr>
        <p:spPr>
          <a:xfrm>
            <a:off x="673345" y="1122363"/>
            <a:ext cx="653498" cy="85476"/>
          </a:xfrm>
          <a:prstGeom prst="rect">
            <a:avLst/>
          </a:prstGeom>
          <a:solidFill>
            <a:srgbClr val="292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id="{FD5C1E71-E1B4-9044-9C04-DA1D5210CD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541" y="1611086"/>
            <a:ext cx="7257423" cy="403907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>
                <a:latin typeface="Georgia" panose="02040502050405020303" pitchFamily="18" charset="0"/>
              </a:defRPr>
            </a:lvl1pPr>
            <a:lvl2pPr marL="457200" indent="-228600" algn="l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/>
            </a:lvl2pPr>
            <a:lvl3pPr marL="742950" indent="-285750" algn="l">
              <a:lnSpc>
                <a:spcPct val="100000"/>
              </a:lnSpc>
              <a:spcAft>
                <a:spcPts val="600"/>
              </a:spcAft>
              <a:buFont typeface=".PingFang SC Regular"/>
              <a:buChar char="－"/>
              <a:tabLst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  <a:p>
            <a:pPr lvl="1"/>
            <a:r>
              <a:rPr lang="tr-TR"/>
              <a:t>ad</a:t>
            </a:r>
          </a:p>
          <a:p>
            <a:pPr lvl="1"/>
            <a:r>
              <a:rPr lang="tr-TR" err="1"/>
              <a:t>asdf</a:t>
            </a:r>
            <a:endParaRPr lang="tr-TR"/>
          </a:p>
          <a:p>
            <a:pPr lvl="2"/>
            <a:r>
              <a:rPr lang="tr-TR" err="1"/>
              <a:t>adfsasf</a:t>
            </a:r>
            <a:r>
              <a:rPr lang="tr-TR"/>
              <a:t> </a:t>
            </a:r>
            <a:r>
              <a:rPr lang="tr-TR" err="1"/>
              <a:t>dslfj</a:t>
            </a:r>
            <a:r>
              <a:rPr lang="tr-TR"/>
              <a:t> </a:t>
            </a:r>
            <a:r>
              <a:rPr lang="tr-TR" err="1"/>
              <a:t>alsdjf</a:t>
            </a:r>
            <a:r>
              <a:rPr lang="tr-TR"/>
              <a:t> </a:t>
            </a:r>
            <a:r>
              <a:rPr lang="tr-TR" err="1"/>
              <a:t>klasdjf</a:t>
            </a:r>
            <a:r>
              <a:rPr lang="tr-TR"/>
              <a:t> </a:t>
            </a:r>
            <a:r>
              <a:rPr lang="tr-TR" err="1"/>
              <a:t>klasdj</a:t>
            </a:r>
            <a:r>
              <a:rPr lang="tr-TR"/>
              <a:t> </a:t>
            </a:r>
            <a:r>
              <a:rPr lang="tr-TR" err="1"/>
              <a:t>fklasd</a:t>
            </a:r>
            <a:r>
              <a:rPr lang="tr-TR"/>
              <a:t> </a:t>
            </a:r>
            <a:r>
              <a:rPr lang="tr-TR" err="1"/>
              <a:t>jflkasd</a:t>
            </a:r>
            <a:r>
              <a:rPr lang="tr-TR"/>
              <a:t> </a:t>
            </a:r>
            <a:r>
              <a:rPr lang="tr-TR" err="1"/>
              <a:t>jflkads</a:t>
            </a:r>
            <a:r>
              <a:rPr lang="tr-TR"/>
              <a:t> </a:t>
            </a:r>
            <a:r>
              <a:rPr lang="tr-TR" err="1"/>
              <a:t>jfkldsa</a:t>
            </a:r>
            <a:r>
              <a:rPr lang="tr-TR"/>
              <a:t> </a:t>
            </a:r>
            <a:r>
              <a:rPr lang="tr-TR" err="1"/>
              <a:t>jfklasd</a:t>
            </a:r>
            <a:r>
              <a:rPr lang="tr-TR"/>
              <a:t> </a:t>
            </a:r>
            <a:r>
              <a:rPr lang="tr-TR" err="1"/>
              <a:t>jfklsdajflksadjflkas</a:t>
            </a:r>
            <a:endParaRPr lang="tr-TR"/>
          </a:p>
          <a:p>
            <a:pPr lvl="2"/>
            <a:r>
              <a:rPr lang="tr-TR" err="1"/>
              <a:t>adsf</a:t>
            </a:r>
            <a:endParaRPr lang="tr-TR"/>
          </a:p>
          <a:p>
            <a:pPr lvl="0"/>
            <a:r>
              <a:rPr lang="tr-TR" err="1"/>
              <a:t>adfadf</a:t>
            </a:r>
            <a:endParaRPr lang="tr-TR"/>
          </a:p>
          <a:p>
            <a:pPr lvl="1"/>
            <a:r>
              <a:rPr lang="tr-TR" err="1"/>
              <a:t>adf</a:t>
            </a:r>
            <a:endParaRPr lang="tr-TR"/>
          </a:p>
          <a:p>
            <a:pPr lvl="2"/>
            <a:r>
              <a:rPr lang="tr-TR" err="1"/>
              <a:t>adf</a:t>
            </a:r>
            <a:endParaRPr lang="tr-TR"/>
          </a:p>
          <a:p>
            <a:pPr lvl="2"/>
            <a:endParaRPr lang="tr-TR"/>
          </a:p>
          <a:p>
            <a:pPr lvl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71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6">
            <a:extLst>
              <a:ext uri="{FF2B5EF4-FFF2-40B4-BE49-F238E27FC236}">
                <a16:creationId xmlns:a16="http://schemas.microsoft.com/office/drawing/2014/main" id="{E08DBA6C-3C5A-E147-83E5-6AADC425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35" y="2790934"/>
            <a:ext cx="4600575" cy="192052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94925E4-B2BC-9C48-A774-BBF37F066465}"/>
              </a:ext>
            </a:extLst>
          </p:cNvPr>
          <p:cNvSpPr/>
          <p:nvPr userDrawn="1"/>
        </p:nvSpPr>
        <p:spPr>
          <a:xfrm>
            <a:off x="579807" y="5129754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E65C8D-F621-0C4B-80A3-C32A04E94388}"/>
              </a:ext>
            </a:extLst>
          </p:cNvPr>
          <p:cNvSpPr/>
          <p:nvPr userDrawn="1"/>
        </p:nvSpPr>
        <p:spPr>
          <a:xfrm>
            <a:off x="579807" y="2326920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41321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lt Başlık 2">
            <a:extLst>
              <a:ext uri="{FF2B5EF4-FFF2-40B4-BE49-F238E27FC236}">
                <a16:creationId xmlns:a16="http://schemas.microsoft.com/office/drawing/2014/main" id="{914A7857-CCA2-1E45-8505-D1D8C1883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41" y="1893161"/>
            <a:ext cx="7257423" cy="2963653"/>
          </a:xfrm>
        </p:spPr>
        <p:txBody>
          <a:bodyPr>
            <a:normAutofit/>
          </a:bodyPr>
          <a:lstStyle>
            <a:lvl1pPr marL="342900" indent="-342900" algn="l">
              <a:buClr>
                <a:srgbClr val="FFC000"/>
              </a:buClr>
              <a:buFont typeface="Wingdings" pitchFamily="2" charset="2"/>
              <a:buChar char="§"/>
              <a:defRPr sz="26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E74BE2AB-EE94-5A47-8B28-569595D35662}"/>
              </a:ext>
            </a:extLst>
          </p:cNvPr>
          <p:cNvSpPr/>
          <p:nvPr userDrawn="1"/>
        </p:nvSpPr>
        <p:spPr>
          <a:xfrm>
            <a:off x="661470" y="1122363"/>
            <a:ext cx="653498" cy="85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2093DB-B084-AE47-9AA3-5A16453787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868" y="504958"/>
            <a:ext cx="5082602" cy="507831"/>
          </a:xfrm>
        </p:spPr>
        <p:txBody>
          <a:bodyPr wrap="square">
            <a:spAutoFit/>
          </a:bodyPr>
          <a:lstStyle>
            <a:lvl1pPr>
              <a:defRPr sz="3000" b="1" i="0">
                <a:solidFill>
                  <a:srgbClr val="F9B233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tr-TR" err="1"/>
              <a:t>Contents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4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heme" Target="../theme/them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tiff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tiff"/><Relationship Id="rId5" Type="http://schemas.openxmlformats.org/officeDocument/2006/relationships/image" Target="../media/image18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0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3.emf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6ADC7FB8-2E7B-5B42-92F9-028DC5DDD08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35984" y="609977"/>
            <a:ext cx="1894232" cy="55014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D347E7B1-8059-BE43-BECE-5BA4FFDE7F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37850" y="1372239"/>
            <a:ext cx="337601" cy="330711"/>
          </a:xfrm>
          <a:prstGeom prst="rect">
            <a:avLst/>
          </a:prstGeom>
        </p:spPr>
      </p:pic>
      <p:sp>
        <p:nvSpPr>
          <p:cNvPr id="12" name="Alt Başlık 2">
            <a:extLst>
              <a:ext uri="{FF2B5EF4-FFF2-40B4-BE49-F238E27FC236}">
                <a16:creationId xmlns:a16="http://schemas.microsoft.com/office/drawing/2014/main" id="{E67507DB-50D6-AD4F-ABE6-1F2CB5184C45}"/>
              </a:ext>
            </a:extLst>
          </p:cNvPr>
          <p:cNvSpPr txBox="1">
            <a:spLocks/>
          </p:cNvSpPr>
          <p:nvPr userDrawn="1"/>
        </p:nvSpPr>
        <p:spPr>
          <a:xfrm>
            <a:off x="10428520" y="1394930"/>
            <a:ext cx="1381538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5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@DS3Lab</a:t>
            </a:r>
          </a:p>
        </p:txBody>
      </p:sp>
      <p:sp>
        <p:nvSpPr>
          <p:cNvPr id="13" name="Alt Başlık 2">
            <a:extLst>
              <a:ext uri="{FF2B5EF4-FFF2-40B4-BE49-F238E27FC236}">
                <a16:creationId xmlns:a16="http://schemas.microsoft.com/office/drawing/2014/main" id="{2BB3BCEF-255F-0940-BB7B-B4486054374A}"/>
              </a:ext>
            </a:extLst>
          </p:cNvPr>
          <p:cNvSpPr txBox="1">
            <a:spLocks/>
          </p:cNvSpPr>
          <p:nvPr userDrawn="1"/>
        </p:nvSpPr>
        <p:spPr>
          <a:xfrm>
            <a:off x="9835984" y="1702949"/>
            <a:ext cx="1974074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500" b="0" i="0">
                <a:solidFill>
                  <a:schemeClr val="bg2">
                    <a:lumMod val="50000"/>
                  </a:schemeClr>
                </a:solidFill>
                <a:latin typeface="Georgia" panose="02040502050405020303" pitchFamily="18" charset="0"/>
              </a:rPr>
              <a:t>www.DS3Lab.com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05E1A6-2915-594C-9B36-E7C3B2ACED6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465652" y="453747"/>
            <a:ext cx="2634895" cy="163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1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3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EE14C72-0192-9641-BA3D-401726F4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1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64BE28-7D36-6248-8607-7F8EA5A6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531268" cy="3268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C8E0294F-77D4-AB45-8D92-E409FCD6D5DD}"/>
              </a:ext>
            </a:extLst>
          </p:cNvPr>
          <p:cNvGrpSpPr/>
          <p:nvPr userDrawn="1"/>
        </p:nvGrpSpPr>
        <p:grpSpPr>
          <a:xfrm>
            <a:off x="10542819" y="5763456"/>
            <a:ext cx="1152941" cy="578711"/>
            <a:chOff x="-2" y="-2"/>
            <a:chExt cx="2474384" cy="1242000"/>
          </a:xfrm>
        </p:grpSpPr>
        <p:pic>
          <p:nvPicPr>
            <p:cNvPr id="9" name="Picture 60">
              <a:extLst>
                <a:ext uri="{FF2B5EF4-FFF2-40B4-BE49-F238E27FC236}">
                  <a16:creationId xmlns:a16="http://schemas.microsoft.com/office/drawing/2014/main" id="{814AB7FA-78A9-394B-8D3A-4D7D901B04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" y="-2"/>
              <a:ext cx="1242000" cy="1242000"/>
            </a:xfrm>
            <a:prstGeom prst="rect">
              <a:avLst/>
            </a:prstGeom>
          </p:spPr>
        </p:pic>
        <p:pic>
          <p:nvPicPr>
            <p:cNvPr id="10" name="Picture 61">
              <a:extLst>
                <a:ext uri="{FF2B5EF4-FFF2-40B4-BE49-F238E27FC236}">
                  <a16:creationId xmlns:a16="http://schemas.microsoft.com/office/drawing/2014/main" id="{13512AB4-795A-E542-8ACE-560E51CAF5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572" b="2584"/>
            <a:stretch/>
          </p:blipFill>
          <p:spPr>
            <a:xfrm>
              <a:off x="1233548" y="1319"/>
              <a:ext cx="1240834" cy="1240679"/>
            </a:xfrm>
            <a:prstGeom prst="rect">
              <a:avLst/>
            </a:prstGeom>
          </p:spPr>
        </p:pic>
      </p:grpSp>
      <p:sp>
        <p:nvSpPr>
          <p:cNvPr id="15" name="Alt Başlık 2">
            <a:extLst>
              <a:ext uri="{FF2B5EF4-FFF2-40B4-BE49-F238E27FC236}">
                <a16:creationId xmlns:a16="http://schemas.microsoft.com/office/drawing/2014/main" id="{D9BDA00E-30F5-2F41-8556-85205A6CC5EF}"/>
              </a:ext>
            </a:extLst>
          </p:cNvPr>
          <p:cNvSpPr txBox="1">
            <a:spLocks/>
          </p:cNvSpPr>
          <p:nvPr userDrawn="1"/>
        </p:nvSpPr>
        <p:spPr>
          <a:xfrm>
            <a:off x="10409482" y="1218027"/>
            <a:ext cx="1381538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300" b="0" i="0">
                <a:solidFill>
                  <a:schemeClr val="bg1"/>
                </a:solidFill>
                <a:latin typeface="Georgia" panose="02040502050405020303" pitchFamily="18" charset="0"/>
              </a:rPr>
              <a:t>@DS3Lab</a:t>
            </a:r>
          </a:p>
        </p:txBody>
      </p:sp>
      <p:sp>
        <p:nvSpPr>
          <p:cNvPr id="16" name="Alt Başlık 2">
            <a:extLst>
              <a:ext uri="{FF2B5EF4-FFF2-40B4-BE49-F238E27FC236}">
                <a16:creationId xmlns:a16="http://schemas.microsoft.com/office/drawing/2014/main" id="{552E133E-0043-DF4A-A640-FF649F8D65A6}"/>
              </a:ext>
            </a:extLst>
          </p:cNvPr>
          <p:cNvSpPr txBox="1">
            <a:spLocks/>
          </p:cNvSpPr>
          <p:nvPr userDrawn="1"/>
        </p:nvSpPr>
        <p:spPr>
          <a:xfrm>
            <a:off x="9816946" y="1481716"/>
            <a:ext cx="1974074" cy="38762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tx1"/>
                </a:solidFill>
                <a:latin typeface="Graphik" panose="020B060303020206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1300" b="0" i="0">
                <a:solidFill>
                  <a:schemeClr val="bg1"/>
                </a:solidFill>
                <a:latin typeface="Georgia" panose="02040502050405020303" pitchFamily="18" charset="0"/>
              </a:rPr>
              <a:t>www.DS3Lab.com</a:t>
            </a:r>
          </a:p>
        </p:txBody>
      </p:sp>
      <p:pic>
        <p:nvPicPr>
          <p:cNvPr id="17" name="Picture 2" descr="no-logo">
            <a:extLst>
              <a:ext uri="{FF2B5EF4-FFF2-40B4-BE49-F238E27FC236}">
                <a16:creationId xmlns:a16="http://schemas.microsoft.com/office/drawing/2014/main" id="{2B41DDC2-7448-B14A-8276-34ABE6758A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592" y="532915"/>
            <a:ext cx="1668794" cy="49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FABAA0-EAF1-6E43-92FC-055ABA7C83D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82419" y="417487"/>
            <a:ext cx="2154038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7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3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>
            <a:extLst>
              <a:ext uri="{FF2B5EF4-FFF2-40B4-BE49-F238E27FC236}">
                <a16:creationId xmlns:a16="http://schemas.microsoft.com/office/drawing/2014/main" id="{C8E0294F-77D4-AB45-8D92-E409FCD6D5DD}"/>
              </a:ext>
            </a:extLst>
          </p:cNvPr>
          <p:cNvGrpSpPr/>
          <p:nvPr userDrawn="1"/>
        </p:nvGrpSpPr>
        <p:grpSpPr>
          <a:xfrm>
            <a:off x="10542819" y="5763456"/>
            <a:ext cx="1152941" cy="578711"/>
            <a:chOff x="-2" y="-2"/>
            <a:chExt cx="2474384" cy="1242000"/>
          </a:xfrm>
        </p:grpSpPr>
        <p:pic>
          <p:nvPicPr>
            <p:cNvPr id="9" name="Picture 60">
              <a:extLst>
                <a:ext uri="{FF2B5EF4-FFF2-40B4-BE49-F238E27FC236}">
                  <a16:creationId xmlns:a16="http://schemas.microsoft.com/office/drawing/2014/main" id="{814AB7FA-78A9-394B-8D3A-4D7D901B04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" y="-2"/>
              <a:ext cx="1242000" cy="1242000"/>
            </a:xfrm>
            <a:prstGeom prst="rect">
              <a:avLst/>
            </a:prstGeom>
          </p:spPr>
        </p:pic>
        <p:pic>
          <p:nvPicPr>
            <p:cNvPr id="10" name="Picture 61">
              <a:extLst>
                <a:ext uri="{FF2B5EF4-FFF2-40B4-BE49-F238E27FC236}">
                  <a16:creationId xmlns:a16="http://schemas.microsoft.com/office/drawing/2014/main" id="{13512AB4-795A-E542-8ACE-560E51CAF5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572" b="2584"/>
            <a:stretch/>
          </p:blipFill>
          <p:spPr>
            <a:xfrm>
              <a:off x="1233548" y="1319"/>
              <a:ext cx="1240834" cy="12406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699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EE14C72-0192-9641-BA3D-401726F4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1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64BE28-7D36-6248-8607-7F8EA5A6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5312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350281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EE14C72-0192-9641-BA3D-401726F4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1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64BE28-7D36-6248-8607-7F8EA5A6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5312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grpSp>
        <p:nvGrpSpPr>
          <p:cNvPr id="8" name="Grup 7">
            <a:extLst>
              <a:ext uri="{FF2B5EF4-FFF2-40B4-BE49-F238E27FC236}">
                <a16:creationId xmlns:a16="http://schemas.microsoft.com/office/drawing/2014/main" id="{C8E0294F-77D4-AB45-8D92-E409FCD6D5DD}"/>
              </a:ext>
            </a:extLst>
          </p:cNvPr>
          <p:cNvGrpSpPr/>
          <p:nvPr userDrawn="1"/>
        </p:nvGrpSpPr>
        <p:grpSpPr>
          <a:xfrm>
            <a:off x="10542819" y="5763456"/>
            <a:ext cx="1152941" cy="578711"/>
            <a:chOff x="-2" y="-2"/>
            <a:chExt cx="2474384" cy="1242000"/>
          </a:xfrm>
        </p:grpSpPr>
        <p:pic>
          <p:nvPicPr>
            <p:cNvPr id="9" name="Picture 60">
              <a:extLst>
                <a:ext uri="{FF2B5EF4-FFF2-40B4-BE49-F238E27FC236}">
                  <a16:creationId xmlns:a16="http://schemas.microsoft.com/office/drawing/2014/main" id="{814AB7FA-78A9-394B-8D3A-4D7D901B04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" y="-2"/>
              <a:ext cx="1242000" cy="1242000"/>
            </a:xfrm>
            <a:prstGeom prst="rect">
              <a:avLst/>
            </a:prstGeom>
          </p:spPr>
        </p:pic>
        <p:pic>
          <p:nvPicPr>
            <p:cNvPr id="10" name="Picture 61">
              <a:extLst>
                <a:ext uri="{FF2B5EF4-FFF2-40B4-BE49-F238E27FC236}">
                  <a16:creationId xmlns:a16="http://schemas.microsoft.com/office/drawing/2014/main" id="{13512AB4-795A-E542-8ACE-560E51CAF5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572" b="2584"/>
            <a:stretch/>
          </p:blipFill>
          <p:spPr>
            <a:xfrm>
              <a:off x="1233548" y="1319"/>
              <a:ext cx="1240834" cy="1240679"/>
            </a:xfrm>
            <a:prstGeom prst="rect">
              <a:avLst/>
            </a:prstGeom>
          </p:spPr>
        </p:pic>
      </p:grpSp>
      <p:pic>
        <p:nvPicPr>
          <p:cNvPr id="1026" name="Picture 2" descr="no-logo">
            <a:extLst>
              <a:ext uri="{FF2B5EF4-FFF2-40B4-BE49-F238E27FC236}">
                <a16:creationId xmlns:a16="http://schemas.microsoft.com/office/drawing/2014/main" id="{EB228824-8F0D-C94B-8785-CD96B235C9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960" y="524962"/>
            <a:ext cx="20828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36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3" r:id="rId2"/>
    <p:sldLayoutId id="214748373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10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EE14C72-0192-9641-BA3D-401726F4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31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64BE28-7D36-6248-8607-7F8EA5A6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5312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407983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7" r:id="rId2"/>
    <p:sldLayoutId id="2147483678" r:id="rId3"/>
    <p:sldLayoutId id="2147483680" r:id="rId4"/>
    <p:sldLayoutId id="2147483684" r:id="rId5"/>
    <p:sldLayoutId id="2147483714" r:id="rId6"/>
    <p:sldLayoutId id="2147483715" r:id="rId7"/>
    <p:sldLayoutId id="2147483716" r:id="rId8"/>
    <p:sldLayoutId id="2147483746" r:id="rId9"/>
    <p:sldLayoutId id="2147483747" r:id="rId10"/>
    <p:sldLayoutId id="2147483748" r:id="rId11"/>
    <p:sldLayoutId id="214748374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12BD93C-AE6A-BE4E-BDA6-013B45B571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8506" y="308110"/>
            <a:ext cx="11578694" cy="626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7" r:id="rId2"/>
    <p:sldLayoutId id="214748368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48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9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tiff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A257AEA-4C1F-7146-8420-D7B998957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71" y="2509178"/>
            <a:ext cx="9905949" cy="1823336"/>
          </a:xfrm>
        </p:spPr>
        <p:txBody>
          <a:bodyPr>
            <a:noAutofit/>
          </a:bodyPr>
          <a:lstStyle/>
          <a:p>
            <a:endParaRPr lang="en-US" sz="2400" dirty="0">
              <a:solidFill>
                <a:schemeClr val="accent1">
                  <a:lumMod val="75000"/>
                </a:schemeClr>
              </a:solidFill>
              <a:cs typeface="David" panose="020E0502060401010101" pitchFamily="34" charset="-79"/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  <a:cs typeface="David" panose="020E0502060401010101" pitchFamily="34" charset="-79"/>
            </a:endParaRPr>
          </a:p>
          <a:p>
            <a:r>
              <a:rPr lang="en-US" sz="2400" b="1" u="sng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Lijie Xu</a:t>
            </a:r>
            <a:r>
              <a:rPr lang="en-US" sz="2800" b="1" u="sng" baseline="300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†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,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Chulin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Xie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,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Yiran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 Guo, Haiyang Lu, Gustavo Alonso, Bo Li, Guoliang Li, Wei Wang,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Wentao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cs typeface="David" panose="020E0502060401010101" pitchFamily="34" charset="-79"/>
              </a:rPr>
              <a:t> Wu, Ce Zhang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CA3E15-A7DE-514D-80A4-012C7E00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1805823"/>
            <a:ext cx="10658571" cy="991041"/>
          </a:xfrm>
        </p:spPr>
        <p:txBody>
          <a:bodyPr/>
          <a:lstStyle/>
          <a:p>
            <a:r>
              <a:rPr lang="en-GB" sz="3200" dirty="0" err="1">
                <a:solidFill>
                  <a:schemeClr val="tx1"/>
                </a:solidFill>
                <a:latin typeface="Georgia" panose="02040502050405020303" pitchFamily="18" charset="0"/>
                <a:ea typeface="Microsoft YaHei" panose="020B0503020204020204" pitchFamily="34" charset="-122"/>
                <a:cs typeface="David" panose="020E0502060401010101" pitchFamily="34" charset="-79"/>
              </a:rPr>
              <a:t>TablePuppet</a:t>
            </a:r>
            <a:r>
              <a:rPr lang="en-GB" sz="3200" dirty="0">
                <a:solidFill>
                  <a:schemeClr val="tx1"/>
                </a:solidFill>
                <a:latin typeface="Georgia" panose="02040502050405020303" pitchFamily="18" charset="0"/>
                <a:ea typeface="Microsoft YaHei" panose="020B0503020204020204" pitchFamily="34" charset="-122"/>
                <a:cs typeface="David" panose="020E0502060401010101" pitchFamily="34" charset="-79"/>
              </a:rPr>
              <a:t>: Towards a Generic Framework for Learning over Relational Tables</a:t>
            </a:r>
            <a:endParaRPr lang="en-CH" sz="3200" dirty="0">
              <a:solidFill>
                <a:schemeClr val="tx1"/>
              </a:solidFill>
              <a:latin typeface="Georgia" panose="02040502050405020303" pitchFamily="18" charset="0"/>
              <a:ea typeface="Microsoft YaHei" panose="020B0503020204020204" pitchFamily="34" charset="-122"/>
              <a:cs typeface="David" panose="020E0502060401010101" pitchFamily="34" charset="-79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E7A08C2-FF09-2741-A6C3-F96487F7C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771" y="5022131"/>
            <a:ext cx="6822328" cy="1004096"/>
          </a:xfrm>
        </p:spPr>
        <p:txBody>
          <a:bodyPr>
            <a:normAutofit fontScale="92500" lnSpcReduction="10000"/>
          </a:bodyPr>
          <a:lstStyle/>
          <a:p>
            <a:r>
              <a:rPr lang="en-GB" sz="2000" i="0" baseline="30000" dirty="0">
                <a:solidFill>
                  <a:schemeClr val="tx1"/>
                </a:solidFill>
                <a:cs typeface="David" panose="020E0502060401010101" pitchFamily="34" charset="-79"/>
              </a:rPr>
              <a:t>†</a:t>
            </a:r>
            <a:r>
              <a:rPr lang="en-GB" i="0" dirty="0">
                <a:solidFill>
                  <a:schemeClr val="tx1"/>
                </a:solidFill>
                <a:cs typeface="David" panose="020E0502060401010101" pitchFamily="34" charset="-79"/>
              </a:rPr>
              <a:t>Institute of Software, Chinese Academy of Sciences (ISCAS) </a:t>
            </a:r>
          </a:p>
          <a:p>
            <a:r>
              <a:rPr lang="en-GB" i="0" dirty="0">
                <a:solidFill>
                  <a:schemeClr val="tx1"/>
                </a:solidFill>
                <a:cs typeface="David" panose="020E0502060401010101" pitchFamily="34" charset="-79"/>
              </a:rPr>
              <a:t>with</a:t>
            </a:r>
            <a:r>
              <a:rPr lang="en-CH" i="0" dirty="0">
                <a:solidFill>
                  <a:schemeClr val="tx1"/>
                </a:solidFill>
                <a:cs typeface="David" panose="020E0502060401010101" pitchFamily="34" charset="-79"/>
              </a:rPr>
              <a:t> others (UIUC, ETH, Tsinghua, Microsoft, UChicago)</a:t>
            </a:r>
          </a:p>
          <a:p>
            <a:r>
              <a:rPr lang="en-CH" dirty="0">
                <a:solidFill>
                  <a:schemeClr val="tx1"/>
                </a:solidFill>
                <a:cs typeface="David" panose="020E0502060401010101" pitchFamily="34" charset="-79"/>
              </a:rPr>
              <a:t>xulijie@iscas.ac.cn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3C9C7EC-1A0B-9D4D-90B0-172AD3F50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425" y="364924"/>
            <a:ext cx="914400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SCAS">
            <a:extLst>
              <a:ext uri="{FF2B5EF4-FFF2-40B4-BE49-F238E27FC236}">
                <a16:creationId xmlns:a16="http://schemas.microsoft.com/office/drawing/2014/main" id="{A7EFFB6B-F1A0-CF49-9F2C-AC6BA8B8D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02" y="616878"/>
            <a:ext cx="3697994" cy="33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174411-7E27-E54B-8F01-EACB17C37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70" y="349246"/>
            <a:ext cx="1943065" cy="87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5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9AFC789-4662-8642-8199-829F0DF8488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00" y="1623600"/>
            <a:ext cx="4910400" cy="4546800"/>
          </a:xfrm>
          <a:prstGeom prst="rect">
            <a:avLst/>
          </a:prstGeom>
        </p:spPr>
      </p:pic>
      <p:sp>
        <p:nvSpPr>
          <p:cNvPr id="12" name="Subtitle 8">
            <a:extLst>
              <a:ext uri="{FF2B5EF4-FFF2-40B4-BE49-F238E27FC236}">
                <a16:creationId xmlns:a16="http://schemas.microsoft.com/office/drawing/2014/main" id="{DF131877-D327-FA4E-B48F-F183F3691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884" y="3017536"/>
            <a:ext cx="6659507" cy="2746288"/>
          </a:xfrm>
        </p:spPr>
        <p:txBody>
          <a:bodyPr>
            <a:normAutofit fontScale="92500"/>
          </a:bodyPr>
          <a:lstStyle/>
          <a:p>
            <a:r>
              <a:rPr lang="en-CH" sz="2400" b="1" dirty="0"/>
              <a:t>Model decomposition and distribution</a:t>
            </a:r>
          </a:p>
          <a:p>
            <a:pPr lvl="1"/>
            <a:r>
              <a:rPr lang="en-CH" sz="2100" dirty="0">
                <a:solidFill>
                  <a:schemeClr val="accent6">
                    <a:lumMod val="50000"/>
                  </a:schemeClr>
                </a:solidFill>
              </a:rPr>
              <a:t>Do not store the global model</a:t>
            </a:r>
          </a:p>
          <a:p>
            <a:pPr lvl="1"/>
            <a:r>
              <a:rPr lang="en-CH" sz="2100" dirty="0">
                <a:solidFill>
                  <a:schemeClr val="bg1"/>
                </a:solidFill>
              </a:rPr>
              <a:t>Split global model to small local models for each table</a:t>
            </a:r>
          </a:p>
          <a:p>
            <a:pPr lvl="1"/>
            <a:r>
              <a:rPr lang="en-CH" sz="2100" dirty="0">
                <a:solidFill>
                  <a:schemeClr val="bg1"/>
                </a:solidFill>
              </a:rPr>
              <a:t>Each local model covers the parameters associated with the table features.</a:t>
            </a:r>
          </a:p>
          <a:p>
            <a:pPr lvl="1"/>
            <a:r>
              <a:rPr lang="en-CH" sz="2100" dirty="0">
                <a:solidFill>
                  <a:schemeClr val="bg1"/>
                </a:solidFill>
              </a:rPr>
              <a:t>Push ML over the global model (global joined table) down to each local model (horizontal table)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FBCFD-C4B2-A947-B1AE-E6418D24B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3076" y="5312290"/>
            <a:ext cx="694470" cy="3906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FA5E2B-66D8-554B-9797-5CDCB1688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691" y="5194176"/>
            <a:ext cx="694470" cy="3906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BA66FA-8314-9E4A-96C5-59DCED83C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692" y="5223360"/>
            <a:ext cx="1091548" cy="3906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1DB84A-5C87-E149-8E7A-ED9928EE4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916" y="5379084"/>
            <a:ext cx="694470" cy="3906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5B03B5-A5B0-E845-803D-B835AD15DE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4498" y="5201699"/>
            <a:ext cx="694470" cy="390639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id="{FC774907-6934-F548-AE7B-D5F77891D09F}"/>
              </a:ext>
            </a:extLst>
          </p:cNvPr>
          <p:cNvSpPr txBox="1">
            <a:spLocks/>
          </p:cNvSpPr>
          <p:nvPr/>
        </p:nvSpPr>
        <p:spPr>
          <a:xfrm>
            <a:off x="554868" y="504958"/>
            <a:ext cx="9186032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</a:lstStyle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1005E-BAD3-624A-96BA-1BDF6A86A951}"/>
              </a:ext>
            </a:extLst>
          </p:cNvPr>
          <p:cNvSpPr txBox="1"/>
          <p:nvPr/>
        </p:nvSpPr>
        <p:spPr>
          <a:xfrm>
            <a:off x="554867" y="1354909"/>
            <a:ext cx="6810667" cy="1533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1: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store/organize the ML models?</a:t>
            </a:r>
          </a:p>
          <a:p>
            <a:pPr algn="ctr">
              <a:lnSpc>
                <a:spcPct val="120000"/>
              </a:lnSpc>
            </a:pPr>
            <a:r>
              <a:rPr lang="en-CH" i="1" dirty="0">
                <a:solidFill>
                  <a:schemeClr val="accent6">
                    <a:lumMod val="50000"/>
                  </a:schemeClr>
                </a:solidFill>
              </a:rPr>
              <a:t>Global model needs to cover all the table features, but these features are distributed in different machines.</a:t>
            </a:r>
          </a:p>
          <a:p>
            <a:pPr>
              <a:lnSpc>
                <a:spcPct val="120000"/>
              </a:lnSpc>
            </a:pPr>
            <a:endParaRPr lang="en-US" altLang="zh-CN" sz="2200" kern="0" dirty="0">
              <a:solidFill>
                <a:schemeClr val="accent1"/>
              </a:solidFill>
              <a:latin typeface="Georgia" panose="02040502050405020303" pitchFamily="18" charset="0"/>
              <a:ea typeface="微软雅黑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E447E0-29C8-A647-B992-59458F535E1D}"/>
              </a:ext>
            </a:extLst>
          </p:cNvPr>
          <p:cNvSpPr txBox="1"/>
          <p:nvPr/>
        </p:nvSpPr>
        <p:spPr>
          <a:xfrm>
            <a:off x="7783077" y="2792148"/>
            <a:ext cx="15035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dirty="0"/>
              <a:t>Global model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D9AF8E-6116-4245-A745-07F343FFCCF8}"/>
              </a:ext>
            </a:extLst>
          </p:cNvPr>
          <p:cNvSpPr/>
          <p:nvPr/>
        </p:nvSpPr>
        <p:spPr>
          <a:xfrm>
            <a:off x="9384488" y="2799537"/>
            <a:ext cx="1905410" cy="25989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</a:t>
            </a:r>
            <a:r>
              <a:rPr lang="en-CH" sz="1400" dirty="0"/>
              <a:t>ll the table features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39145B-9841-F145-AD0E-1ABECECD399F}"/>
              </a:ext>
            </a:extLst>
          </p:cNvPr>
          <p:cNvCxnSpPr>
            <a:cxnSpLocks/>
          </p:cNvCxnSpPr>
          <p:nvPr/>
        </p:nvCxnSpPr>
        <p:spPr>
          <a:xfrm>
            <a:off x="9009776" y="2575419"/>
            <a:ext cx="374712" cy="216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9C2028E-5BE9-5643-80D4-90CB710447C8}"/>
              </a:ext>
            </a:extLst>
          </p:cNvPr>
          <p:cNvSpPr/>
          <p:nvPr/>
        </p:nvSpPr>
        <p:spPr>
          <a:xfrm>
            <a:off x="7798340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10685E1-5504-DB4B-B8FB-CA5916F3FB41}"/>
              </a:ext>
            </a:extLst>
          </p:cNvPr>
          <p:cNvSpPr/>
          <p:nvPr/>
        </p:nvSpPr>
        <p:spPr>
          <a:xfrm>
            <a:off x="9148930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831D65-CB0B-3D4E-BE54-DF247F8F51AB}"/>
              </a:ext>
            </a:extLst>
          </p:cNvPr>
          <p:cNvSpPr/>
          <p:nvPr/>
        </p:nvSpPr>
        <p:spPr>
          <a:xfrm>
            <a:off x="10431034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B71A1A-100C-8643-8F1D-B45BC4D49AF3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</p:spTree>
    <p:extLst>
      <p:ext uri="{BB962C8B-B14F-4D97-AF65-F5344CB8AC3E}">
        <p14:creationId xmlns:p14="http://schemas.microsoft.com/office/powerpoint/2010/main" val="124530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01CB25F8-E00F-E242-ADF9-4E5C8B1D4E7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00" y="1623600"/>
            <a:ext cx="4910400" cy="4546800"/>
          </a:xfrm>
          <a:prstGeom prst="rect">
            <a:avLst/>
          </a:prstGeom>
        </p:spPr>
      </p:pic>
      <p:sp>
        <p:nvSpPr>
          <p:cNvPr id="12" name="Subtitle 8">
            <a:extLst>
              <a:ext uri="{FF2B5EF4-FFF2-40B4-BE49-F238E27FC236}">
                <a16:creationId xmlns:a16="http://schemas.microsoft.com/office/drawing/2014/main" id="{DF131877-D327-FA4E-B48F-F183F3691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884" y="3017536"/>
            <a:ext cx="6659507" cy="2746288"/>
          </a:xfrm>
        </p:spPr>
        <p:txBody>
          <a:bodyPr>
            <a:normAutofit fontScale="92500"/>
          </a:bodyPr>
          <a:lstStyle/>
          <a:p>
            <a:r>
              <a:rPr lang="en-CH" sz="2400" b="1" dirty="0"/>
              <a:t>Model decomposition and distribution</a:t>
            </a:r>
          </a:p>
          <a:p>
            <a:pPr lvl="1"/>
            <a:r>
              <a:rPr lang="en-CH" sz="2100" dirty="0">
                <a:solidFill>
                  <a:schemeClr val="accent6">
                    <a:lumMod val="50000"/>
                  </a:schemeClr>
                </a:solidFill>
              </a:rPr>
              <a:t>Do not store the global model</a:t>
            </a:r>
          </a:p>
          <a:p>
            <a:pPr lvl="1"/>
            <a:r>
              <a:rPr lang="en-CH" sz="2100" dirty="0">
                <a:solidFill>
                  <a:schemeClr val="accent6">
                    <a:lumMod val="50000"/>
                  </a:schemeClr>
                </a:solidFill>
              </a:rPr>
              <a:t>Split global model to small local models for each table</a:t>
            </a:r>
          </a:p>
          <a:p>
            <a:pPr lvl="1"/>
            <a:r>
              <a:rPr lang="en-CH" sz="2100" dirty="0">
                <a:solidFill>
                  <a:schemeClr val="accent6">
                    <a:lumMod val="50000"/>
                  </a:schemeClr>
                </a:solidFill>
              </a:rPr>
              <a:t>Each model covers the parameters associated with the local table features.</a:t>
            </a:r>
          </a:p>
          <a:p>
            <a:pPr lvl="1"/>
            <a:r>
              <a:rPr lang="en-CH" sz="2100" dirty="0">
                <a:solidFill>
                  <a:schemeClr val="accent6">
                    <a:lumMod val="50000"/>
                  </a:schemeClr>
                </a:solidFill>
              </a:rPr>
              <a:t>Push ML over the global model (global joined table) down to each local model (horizontal table)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sp>
        <p:nvSpPr>
          <p:cNvPr id="19" name="Title 2">
            <a:extLst>
              <a:ext uri="{FF2B5EF4-FFF2-40B4-BE49-F238E27FC236}">
                <a16:creationId xmlns:a16="http://schemas.microsoft.com/office/drawing/2014/main" id="{FC774907-6934-F548-AE7B-D5F77891D09F}"/>
              </a:ext>
            </a:extLst>
          </p:cNvPr>
          <p:cNvSpPr txBox="1">
            <a:spLocks/>
          </p:cNvSpPr>
          <p:nvPr/>
        </p:nvSpPr>
        <p:spPr>
          <a:xfrm>
            <a:off x="554868" y="504958"/>
            <a:ext cx="9186032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</a:lstStyle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01005E-BAD3-624A-96BA-1BDF6A86A951}"/>
              </a:ext>
            </a:extLst>
          </p:cNvPr>
          <p:cNvSpPr txBox="1"/>
          <p:nvPr/>
        </p:nvSpPr>
        <p:spPr>
          <a:xfrm>
            <a:off x="554867" y="1354909"/>
            <a:ext cx="6810667" cy="1533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1: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store/organize the ML models?</a:t>
            </a:r>
          </a:p>
          <a:p>
            <a:pPr algn="ctr">
              <a:lnSpc>
                <a:spcPct val="120000"/>
              </a:lnSpc>
            </a:pPr>
            <a:r>
              <a:rPr lang="en-CH" i="1" dirty="0">
                <a:solidFill>
                  <a:schemeClr val="accent6">
                    <a:lumMod val="50000"/>
                  </a:schemeClr>
                </a:solidFill>
              </a:rPr>
              <a:t>Global model needs to cover all the table features, but these features are distributed in different machines.</a:t>
            </a:r>
          </a:p>
          <a:p>
            <a:pPr>
              <a:lnSpc>
                <a:spcPct val="120000"/>
              </a:lnSpc>
            </a:pPr>
            <a:endParaRPr lang="en-US" altLang="zh-CN" sz="2200" kern="0" dirty="0">
              <a:solidFill>
                <a:schemeClr val="accent1"/>
              </a:solidFill>
              <a:latin typeface="Georgia" panose="02040502050405020303" pitchFamily="18" charset="0"/>
              <a:ea typeface="微软雅黑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E447E0-29C8-A647-B992-59458F535E1D}"/>
              </a:ext>
            </a:extLst>
          </p:cNvPr>
          <p:cNvSpPr txBox="1"/>
          <p:nvPr/>
        </p:nvSpPr>
        <p:spPr>
          <a:xfrm>
            <a:off x="7783077" y="2792148"/>
            <a:ext cx="15035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dirty="0"/>
              <a:t>Global model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D9AF8E-6116-4245-A745-07F343FFCCF8}"/>
              </a:ext>
            </a:extLst>
          </p:cNvPr>
          <p:cNvSpPr/>
          <p:nvPr/>
        </p:nvSpPr>
        <p:spPr>
          <a:xfrm>
            <a:off x="9384488" y="2799537"/>
            <a:ext cx="1905410" cy="25989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</a:t>
            </a:r>
            <a:r>
              <a:rPr lang="en-CH" sz="1400" dirty="0"/>
              <a:t>ll the table features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39145B-9841-F145-AD0E-1ABECECD399F}"/>
              </a:ext>
            </a:extLst>
          </p:cNvPr>
          <p:cNvCxnSpPr>
            <a:cxnSpLocks/>
          </p:cNvCxnSpPr>
          <p:nvPr/>
        </p:nvCxnSpPr>
        <p:spPr>
          <a:xfrm>
            <a:off x="9009776" y="2575419"/>
            <a:ext cx="374712" cy="216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3C687234-219E-5140-9816-2EA4DEB548C3}"/>
              </a:ext>
            </a:extLst>
          </p:cNvPr>
          <p:cNvSpPr/>
          <p:nvPr/>
        </p:nvSpPr>
        <p:spPr>
          <a:xfrm>
            <a:off x="7774688" y="5125672"/>
            <a:ext cx="555580" cy="11013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 sz="1400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75B08AF-C468-6E49-B32B-C30F5C5C9495}"/>
              </a:ext>
            </a:extLst>
          </p:cNvPr>
          <p:cNvCxnSpPr>
            <a:cxnSpLocks/>
            <a:endCxn id="24" idx="2"/>
          </p:cNvCxnSpPr>
          <p:nvPr/>
        </p:nvCxnSpPr>
        <p:spPr>
          <a:xfrm flipH="1" flipV="1">
            <a:off x="8052478" y="5235803"/>
            <a:ext cx="40966" cy="149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5762578-D3C6-D848-A0CD-922738159F3D}"/>
              </a:ext>
            </a:extLst>
          </p:cNvPr>
          <p:cNvCxnSpPr/>
          <p:nvPr/>
        </p:nvCxnSpPr>
        <p:spPr>
          <a:xfrm>
            <a:off x="6937695" y="4152550"/>
            <a:ext cx="836993" cy="1359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A5A270-2D3A-2443-8846-443392454C5C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</p:spTree>
    <p:extLst>
      <p:ext uri="{BB962C8B-B14F-4D97-AF65-F5344CB8AC3E}">
        <p14:creationId xmlns:p14="http://schemas.microsoft.com/office/powerpoint/2010/main" val="2192583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B813366-D83D-5E48-ABE5-21D902D03CF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00" y="1623600"/>
            <a:ext cx="4910400" cy="45468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B8EC34AC-1A79-C447-AA31-0D6832440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483" y="1232854"/>
            <a:ext cx="6844596" cy="4967530"/>
          </a:xfrm>
        </p:spPr>
        <p:txBody>
          <a:bodyPr>
            <a:normAutofit/>
          </a:bodyPr>
          <a:lstStyle/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228600" lvl="1" indent="0">
              <a:buNone/>
            </a:pPr>
            <a:endParaRPr lang="en-CH" sz="1600" dirty="0"/>
          </a:p>
          <a:p>
            <a:pPr marL="228600" lvl="1" indent="0">
              <a:buNone/>
            </a:pPr>
            <a:endParaRPr lang="en-CH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98365-0640-944E-AA4C-BEA5D1D6BFB0}"/>
              </a:ext>
            </a:extLst>
          </p:cNvPr>
          <p:cNvSpPr txBox="1"/>
          <p:nvPr/>
        </p:nvSpPr>
        <p:spPr>
          <a:xfrm>
            <a:off x="410992" y="1246706"/>
            <a:ext cx="681066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2: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generate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the logical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joined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table?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9D748A-261F-3244-BE57-093A88D0D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B80FEF-3ECF-D541-9789-F385D3E80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3076" y="5312290"/>
            <a:ext cx="694470" cy="3906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EC7E1B-6DEA-2E4B-92EB-4C673F439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4691" y="5194176"/>
            <a:ext cx="694470" cy="3906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0F97D6-1E79-F747-8066-F90B64288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692" y="5223360"/>
            <a:ext cx="1091548" cy="3906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BCC47D-74BC-4241-8457-951B777D4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916" y="5379084"/>
            <a:ext cx="694470" cy="3906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0924CB-B1C5-144B-B44F-62E2256A4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4498" y="5201699"/>
            <a:ext cx="694470" cy="39063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E876844-1180-AF4E-A9AB-87E1130AC10F}"/>
              </a:ext>
            </a:extLst>
          </p:cNvPr>
          <p:cNvSpPr txBox="1"/>
          <p:nvPr/>
        </p:nvSpPr>
        <p:spPr>
          <a:xfrm>
            <a:off x="7783077" y="2792148"/>
            <a:ext cx="15035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dirty="0"/>
              <a:t>Global model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3961C5-64C7-C34C-9E5B-F3EE0CDA74C1}"/>
              </a:ext>
            </a:extLst>
          </p:cNvPr>
          <p:cNvSpPr/>
          <p:nvPr/>
        </p:nvSpPr>
        <p:spPr>
          <a:xfrm>
            <a:off x="9384488" y="2799537"/>
            <a:ext cx="1905410" cy="25989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</a:t>
            </a:r>
            <a:r>
              <a:rPr lang="en-CH" sz="1400" dirty="0"/>
              <a:t>ll the table features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6E9661F-E67B-0045-9774-3A4C512DC417}"/>
              </a:ext>
            </a:extLst>
          </p:cNvPr>
          <p:cNvCxnSpPr>
            <a:cxnSpLocks/>
          </p:cNvCxnSpPr>
          <p:nvPr/>
        </p:nvCxnSpPr>
        <p:spPr>
          <a:xfrm>
            <a:off x="9009776" y="2575419"/>
            <a:ext cx="374712" cy="216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8B0FC3B-A8CD-1E45-9BBA-BFA6651071B5}"/>
              </a:ext>
            </a:extLst>
          </p:cNvPr>
          <p:cNvSpPr/>
          <p:nvPr/>
        </p:nvSpPr>
        <p:spPr>
          <a:xfrm>
            <a:off x="7798340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1CDB8-C70B-624D-925D-E3F0690F6608}"/>
              </a:ext>
            </a:extLst>
          </p:cNvPr>
          <p:cNvSpPr/>
          <p:nvPr/>
        </p:nvSpPr>
        <p:spPr>
          <a:xfrm>
            <a:off x="9148930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F2AEFC-B885-AD4C-9AAD-F64B4BA7D273}"/>
              </a:ext>
            </a:extLst>
          </p:cNvPr>
          <p:cNvSpPr/>
          <p:nvPr/>
        </p:nvSpPr>
        <p:spPr>
          <a:xfrm>
            <a:off x="10431034" y="5334647"/>
            <a:ext cx="1146927" cy="429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400" dirty="0"/>
              <a:t>Features of Table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4D0C60-AFAF-324F-B274-663B88ADAEF5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</p:spTree>
    <p:extLst>
      <p:ext uri="{BB962C8B-B14F-4D97-AF65-F5344CB8AC3E}">
        <p14:creationId xmlns:p14="http://schemas.microsoft.com/office/powerpoint/2010/main" val="1519821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B114B8-8ED4-DD4E-8DB0-5053DFCAD92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00" y="1623600"/>
            <a:ext cx="4910400" cy="45466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B8EC34AC-1A79-C447-AA31-0D6832440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483" y="1232854"/>
            <a:ext cx="6844596" cy="4967530"/>
          </a:xfrm>
        </p:spPr>
        <p:txBody>
          <a:bodyPr>
            <a:normAutofit/>
          </a:bodyPr>
          <a:lstStyle/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228600" lvl="1" indent="0">
              <a:buNone/>
            </a:pPr>
            <a:endParaRPr lang="en-CH" sz="1600" dirty="0"/>
          </a:p>
          <a:p>
            <a:pPr marL="228600" lvl="1" indent="0">
              <a:buNone/>
            </a:pPr>
            <a:endParaRPr lang="en-CH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BBDE8-DB1E-9B45-A3AE-9CF00933AA7E}"/>
              </a:ext>
            </a:extLst>
          </p:cNvPr>
          <p:cNvSpPr txBox="1"/>
          <p:nvPr/>
        </p:nvSpPr>
        <p:spPr>
          <a:xfrm>
            <a:off x="696319" y="1791408"/>
            <a:ext cx="6097978" cy="10431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000"/>
              </a:spcBef>
              <a:buClr>
                <a:srgbClr val="29235C"/>
              </a:buClr>
              <a:buFont typeface="Wingdings" pitchFamily="2" charset="2"/>
              <a:buChar char="§"/>
            </a:pPr>
            <a:r>
              <a:rPr lang="en-CH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Table-mapping mechanism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GB" dirty="0"/>
              <a:t>Aggregate the &lt;</a:t>
            </a:r>
            <a:r>
              <a:rPr lang="en-GB" i="1" dirty="0"/>
              <a:t>hash(</a:t>
            </a:r>
            <a:r>
              <a:rPr lang="en-GB" i="1" dirty="0" err="1"/>
              <a:t>join_key</a:t>
            </a:r>
            <a:r>
              <a:rPr lang="en-GB" i="1" dirty="0"/>
              <a:t>), row id</a:t>
            </a:r>
            <a:r>
              <a:rPr lang="en-GB" dirty="0"/>
              <a:t>&gt; of each horizontal table to form a logical joined table </a:t>
            </a:r>
            <a:endParaRPr lang="en-C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C1E587-E21B-5A42-98EC-075AEC44E803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88FC2B-A74F-BA4D-8137-BF9FFA3DF5A5}"/>
              </a:ext>
            </a:extLst>
          </p:cNvPr>
          <p:cNvSpPr txBox="1"/>
          <p:nvPr/>
        </p:nvSpPr>
        <p:spPr>
          <a:xfrm>
            <a:off x="6536120" y="5286592"/>
            <a:ext cx="29457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&lt;</a:t>
            </a:r>
            <a:r>
              <a:rPr lang="en-GB" sz="1600" i="1" dirty="0"/>
              <a:t>hash(</a:t>
            </a:r>
            <a:r>
              <a:rPr lang="en-GB" sz="1600" i="1" dirty="0" err="1"/>
              <a:t>join_key</a:t>
            </a:r>
            <a:r>
              <a:rPr lang="en-GB" sz="1600" i="1" dirty="0"/>
              <a:t>), row id</a:t>
            </a:r>
            <a:r>
              <a:rPr lang="en-GB" sz="1600" dirty="0"/>
              <a:t>&gt; </a:t>
            </a:r>
            <a:endParaRPr lang="en-CH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98365-0640-944E-AA4C-BEA5D1D6BFB0}"/>
              </a:ext>
            </a:extLst>
          </p:cNvPr>
          <p:cNvSpPr txBox="1"/>
          <p:nvPr/>
        </p:nvSpPr>
        <p:spPr>
          <a:xfrm>
            <a:off x="410992" y="1246706"/>
            <a:ext cx="681066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2: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generate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the logical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joined</a:t>
            </a:r>
            <a:r>
              <a:rPr lang="zh-CN" altLang="en-US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table?</a:t>
            </a:r>
          </a:p>
        </p:txBody>
      </p:sp>
    </p:spTree>
    <p:extLst>
      <p:ext uri="{BB962C8B-B14F-4D97-AF65-F5344CB8AC3E}">
        <p14:creationId xmlns:p14="http://schemas.microsoft.com/office/powerpoint/2010/main" val="1510336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3064DEE-D7A9-A043-A14A-4C66344B4EB2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b="38643"/>
          <a:stretch/>
        </p:blipFill>
        <p:spPr>
          <a:xfrm>
            <a:off x="7056000" y="1623601"/>
            <a:ext cx="4910400" cy="2789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BBDE8-DB1E-9B45-A3AE-9CF00933AA7E}"/>
              </a:ext>
            </a:extLst>
          </p:cNvPr>
          <p:cNvSpPr txBox="1"/>
          <p:nvPr/>
        </p:nvSpPr>
        <p:spPr>
          <a:xfrm>
            <a:off x="696319" y="1778583"/>
            <a:ext cx="6097978" cy="13991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000"/>
              </a:spcBef>
              <a:buClr>
                <a:srgbClr val="29235C"/>
              </a:buClr>
              <a:buFont typeface="Wingdings" pitchFamily="2" charset="2"/>
              <a:buChar char="§"/>
            </a:pPr>
            <a:r>
              <a:rPr lang="en-CH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Learning over Joins (LoJ)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/>
              <a:t>Push ML on joined table to (virtual) vertical tables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>
                <a:solidFill>
                  <a:schemeClr val="bg1"/>
                </a:solidFill>
              </a:rPr>
              <a:t>Support both SGD and ADMM training algorithms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>
                <a:solidFill>
                  <a:schemeClr val="bg1"/>
                </a:solidFill>
              </a:rPr>
              <a:t>Optimize the computation on duplicate tuples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C1E587-E21B-5A42-98EC-075AEC44E803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CB6C7DC-5699-304F-A062-A781570EA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800" y="4338541"/>
            <a:ext cx="393700" cy="31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547170-4801-B84C-A749-0E920C7B0F24}"/>
              </a:ext>
            </a:extLst>
          </p:cNvPr>
          <p:cNvSpPr txBox="1"/>
          <p:nvPr/>
        </p:nvSpPr>
        <p:spPr>
          <a:xfrm>
            <a:off x="410992" y="1246706"/>
            <a:ext cx="681066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3: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perform learning over unions?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E0EADC9-4C26-B34D-B486-98BBC32D76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166" y="3999642"/>
            <a:ext cx="1056987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62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3064DEE-D7A9-A043-A14A-4C66344B4EB2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b="38643"/>
          <a:stretch/>
        </p:blipFill>
        <p:spPr>
          <a:xfrm>
            <a:off x="7056000" y="1623601"/>
            <a:ext cx="4910400" cy="2789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BBDE8-DB1E-9B45-A3AE-9CF00933AA7E}"/>
              </a:ext>
            </a:extLst>
          </p:cNvPr>
          <p:cNvSpPr txBox="1"/>
          <p:nvPr/>
        </p:nvSpPr>
        <p:spPr>
          <a:xfrm>
            <a:off x="696319" y="1778583"/>
            <a:ext cx="6097978" cy="13991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000"/>
              </a:spcBef>
              <a:buClr>
                <a:srgbClr val="29235C"/>
              </a:buClr>
              <a:buFont typeface="Wingdings" pitchFamily="2" charset="2"/>
              <a:buChar char="§"/>
            </a:pPr>
            <a:r>
              <a:rPr lang="en-CH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Learning over Joins (LoJ)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/>
              <a:t>Push ML on joined table to (virtual) vertical tables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/>
              <a:t>Support both SGD and ADMM training algorithms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CH" dirty="0"/>
              <a:t>Optimize the computation on </a:t>
            </a:r>
            <a:r>
              <a:rPr lang="en-CH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duplicate tuples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C1E587-E21B-5A42-98EC-075AEC44E803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EADF52-F355-4E4C-BCDE-84698F393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166" y="3999642"/>
            <a:ext cx="1056987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B6C7DC-5699-304F-A062-A781570EA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5800" y="4338541"/>
            <a:ext cx="393700" cy="31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547170-4801-B84C-A749-0E920C7B0F24}"/>
              </a:ext>
            </a:extLst>
          </p:cNvPr>
          <p:cNvSpPr txBox="1"/>
          <p:nvPr/>
        </p:nvSpPr>
        <p:spPr>
          <a:xfrm>
            <a:off x="410992" y="1246706"/>
            <a:ext cx="681066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3: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perform learning over unions?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DEDA7F-1F72-1D40-80B3-256B1D936B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287" y="3390871"/>
            <a:ext cx="6409444" cy="2739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802E5C-F57D-9649-93A4-06684919A347}"/>
              </a:ext>
            </a:extLst>
          </p:cNvPr>
          <p:cNvSpPr/>
          <p:nvPr/>
        </p:nvSpPr>
        <p:spPr>
          <a:xfrm>
            <a:off x="410992" y="4932728"/>
            <a:ext cx="6644174" cy="1197828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93DDA6-664B-C944-B987-1A2E3C661163}"/>
              </a:ext>
            </a:extLst>
          </p:cNvPr>
          <p:cNvCxnSpPr/>
          <p:nvPr/>
        </p:nvCxnSpPr>
        <p:spPr>
          <a:xfrm flipH="1">
            <a:off x="4269996" y="3095538"/>
            <a:ext cx="906011" cy="1837190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101E34-2F2D-3E48-A44D-91A3CC14F863}"/>
                  </a:ext>
                </a:extLst>
              </p:cNvPr>
              <p:cNvSpPr txBox="1"/>
              <p:nvPr/>
            </p:nvSpPr>
            <p:spPr>
              <a:xfrm>
                <a:off x="7029026" y="5485796"/>
                <a:ext cx="4910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C</a:t>
                </a:r>
                <a:r>
                  <a:rPr lang="en-CH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omputation complexity from </a:t>
                </a:r>
                <a14:m>
                  <m:oMath xmlns:m="http://schemas.openxmlformats.org/officeDocument/2006/math"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CH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 to </a:t>
                </a:r>
                <a14:m>
                  <m:oMath xmlns:m="http://schemas.openxmlformats.org/officeDocument/2006/math"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CH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101E34-2F2D-3E48-A44D-91A3CC14F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026" y="5485796"/>
                <a:ext cx="4910400" cy="369332"/>
              </a:xfrm>
              <a:prstGeom prst="rect">
                <a:avLst/>
              </a:prstGeom>
              <a:blipFill>
                <a:blip r:embed="rId8"/>
                <a:stretch>
                  <a:fillRect t="-10345" b="-27586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0DB98E5-48EC-8B4A-A487-38D6D66CC3BC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7055166" y="4093828"/>
            <a:ext cx="1241546" cy="1437814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D5121AD-AF28-A846-A27B-85A5D13F1D32}"/>
              </a:ext>
            </a:extLst>
          </p:cNvPr>
          <p:cNvSpPr txBox="1"/>
          <p:nvPr/>
        </p:nvSpPr>
        <p:spPr>
          <a:xfrm>
            <a:off x="620785" y="6168376"/>
            <a:ext cx="62414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dirty="0"/>
              <a:t>ADMM: Alternating Direction Method of Multipliers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AABD8E-5046-6F40-9E4C-4F217A509D58}"/>
                  </a:ext>
                </a:extLst>
              </p:cNvPr>
              <p:cNvSpPr txBox="1"/>
              <p:nvPr/>
            </p:nvSpPr>
            <p:spPr>
              <a:xfrm>
                <a:off x="11065031" y="2339957"/>
                <a:ext cx="7199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CH" i="1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CH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 </a:t>
                </a:r>
                <a:endParaRPr lang="en-CH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AABD8E-5046-6F40-9E4C-4F217A509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5031" y="2339957"/>
                <a:ext cx="719983" cy="369332"/>
              </a:xfrm>
              <a:prstGeom prst="rect">
                <a:avLst/>
              </a:prstGeom>
              <a:blipFill>
                <a:blip r:embed="rId9"/>
                <a:stretch>
                  <a:fillRect r="-1754" b="-1333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2F330A-7A52-094E-8F9B-150CDB14A093}"/>
                  </a:ext>
                </a:extLst>
              </p:cNvPr>
              <p:cNvSpPr txBox="1"/>
              <p:nvPr/>
            </p:nvSpPr>
            <p:spPr>
              <a:xfrm>
                <a:off x="11111152" y="3814976"/>
                <a:ext cx="82827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H" i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CH" i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H" i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CH" i="1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CH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2F330A-7A52-094E-8F9B-150CDB14A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1152" y="3814976"/>
                <a:ext cx="828274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3325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1476F640-845F-7F49-A87C-E46C06651AE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00" y="1623600"/>
            <a:ext cx="4910400" cy="4546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BBDE8-DB1E-9B45-A3AE-9CF00933AA7E}"/>
              </a:ext>
            </a:extLst>
          </p:cNvPr>
          <p:cNvSpPr txBox="1"/>
          <p:nvPr/>
        </p:nvSpPr>
        <p:spPr>
          <a:xfrm>
            <a:off x="696319" y="1778583"/>
            <a:ext cx="6097978" cy="13735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000"/>
              </a:spcBef>
              <a:buClr>
                <a:srgbClr val="29235C"/>
              </a:buClr>
              <a:buFont typeface="Wingdings" pitchFamily="2" charset="2"/>
              <a:buChar char="§"/>
            </a:pP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Learning over Unions (</a:t>
            </a:r>
            <a:r>
              <a:rPr lang="en-US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LoU</a:t>
            </a: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)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US" dirty="0"/>
              <a:t>Push ML computation on the vertical table to local horizontal tables</a:t>
            </a:r>
          </a:p>
          <a:p>
            <a:pPr marL="742950" lvl="1" indent="-285750">
              <a:lnSpc>
                <a:spcPct val="110000"/>
              </a:lnSpc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lang="en-US" dirty="0"/>
              <a:t>Perform local model updates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47F564-3740-AE40-AB02-09CF0B28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876" y="1232854"/>
            <a:ext cx="206480" cy="270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C1E587-E21B-5A42-98EC-075AEC44E803}"/>
              </a:ext>
            </a:extLst>
          </p:cNvPr>
          <p:cNvSpPr txBox="1"/>
          <p:nvPr/>
        </p:nvSpPr>
        <p:spPr>
          <a:xfrm>
            <a:off x="8189825" y="1113524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EADF52-F355-4E4C-BCDE-84698F393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166" y="3999642"/>
            <a:ext cx="1056987" cy="609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8547170-4801-B84C-A749-0E920C7B0F24}"/>
              </a:ext>
            </a:extLst>
          </p:cNvPr>
          <p:cNvSpPr txBox="1"/>
          <p:nvPr/>
        </p:nvSpPr>
        <p:spPr>
          <a:xfrm>
            <a:off x="410992" y="1246706"/>
            <a:ext cx="6810667" cy="462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200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 4: </a:t>
            </a:r>
            <a:r>
              <a:rPr lang="en-US" altLang="zh-CN" sz="2200" u="sng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How to perform learning over unions?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BE6A788-9583-C24F-9541-C036B7248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579" y="3900059"/>
            <a:ext cx="6477000" cy="1511300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B49CC6F-034F-A844-8BC2-FC576AA88F0B}"/>
              </a:ext>
            </a:extLst>
          </p:cNvPr>
          <p:cNvCxnSpPr>
            <a:cxnSpLocks/>
          </p:cNvCxnSpPr>
          <p:nvPr/>
        </p:nvCxnSpPr>
        <p:spPr>
          <a:xfrm>
            <a:off x="6904023" y="4817606"/>
            <a:ext cx="855794" cy="713083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01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B8EC34AC-1A79-C447-AA31-0D6832440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483" y="1232854"/>
            <a:ext cx="6844596" cy="4967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H" sz="2400" u="sng" dirty="0">
                <a:solidFill>
                  <a:srgbClr val="29235C"/>
                </a:solidFill>
              </a:rPr>
              <a:t>Server-Client architecture based on Ray</a:t>
            </a:r>
          </a:p>
          <a:p>
            <a:pPr marL="228600" lvl="1" indent="0">
              <a:buNone/>
            </a:pPr>
            <a:endParaRPr lang="en-US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228600" lvl="1" indent="0">
              <a:buNone/>
            </a:pPr>
            <a:endParaRPr lang="en-CH" sz="1600" dirty="0"/>
          </a:p>
          <a:p>
            <a:pPr marL="228600" lvl="1" indent="0">
              <a:buNone/>
            </a:pPr>
            <a:endParaRPr lang="en-CH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1112876" cy="507831"/>
          </a:xfrm>
        </p:spPr>
        <p:txBody>
          <a:bodyPr/>
          <a:lstStyle/>
          <a:p>
            <a:r>
              <a:rPr lang="en-CH" dirty="0"/>
              <a:t>TablePuppet framework implementation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69C2FD-16BA-E944-A731-41D6F1351DD0}"/>
                  </a:ext>
                </a:extLst>
              </p:cNvPr>
              <p:cNvSpPr txBox="1"/>
              <p:nvPr/>
            </p:nvSpPr>
            <p:spPr>
              <a:xfrm>
                <a:off x="577483" y="2317134"/>
                <a:ext cx="4662649" cy="149271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342900" lvl="1" indent="-342900">
                  <a:lnSpc>
                    <a:spcPct val="110000"/>
                  </a:lnSpc>
                  <a:spcBef>
                    <a:spcPts val="1000"/>
                  </a:spcBef>
                  <a:buClr>
                    <a:srgbClr val="29235C"/>
                  </a:buClr>
                  <a:buFont typeface="Wingdings" pitchFamily="2" charset="2"/>
                  <a:buChar char="§"/>
                </a:pPr>
                <a:r>
                  <a:rPr lang="en-US" sz="20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Georgia" panose="02040502050405020303" pitchFamily="18" charset="0"/>
                  </a:rPr>
                  <a:t>Server-side</a:t>
                </a:r>
              </a:p>
              <a:p>
                <a:pPr marL="742950" lvl="1" indent="-285750">
                  <a:spcBef>
                    <a:spcPts val="600"/>
                  </a:spcBef>
                  <a:buFont typeface="Courier New" panose="02070309020205020404" pitchFamily="49" charset="0"/>
                  <a:buChar char="o"/>
                </a:pPr>
                <a:r>
                  <a:rPr lang="en-US" dirty="0"/>
                  <a:t>Model prediction aggregation </a:t>
                </a:r>
              </a:p>
              <a:p>
                <a:pPr marL="742950" lvl="1" indent="-285750">
                  <a:spcBef>
                    <a:spcPts val="600"/>
                  </a:spcBef>
                  <a:buFont typeface="Courier New" panose="02070309020205020404" pitchFamily="49" charset="0"/>
                  <a:buChar char="o"/>
                </a:pPr>
                <a:r>
                  <a:rPr lang="en-US" dirty="0"/>
                  <a:t>Server-side computation</a:t>
                </a:r>
              </a:p>
              <a:p>
                <a:pPr marL="742950" lvl="1" indent="-285750">
                  <a:spcBef>
                    <a:spcPts val="600"/>
                  </a:spcBef>
                  <a:buFont typeface="Courier New" panose="02070309020205020404" pitchFamily="49" charset="0"/>
                  <a:buChar char="o"/>
                </a:pPr>
                <a:r>
                  <a:rPr lang="en-US" dirty="0"/>
                  <a:t>Optimization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69C2FD-16BA-E944-A731-41D6F1351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83" y="2317134"/>
                <a:ext cx="4662649" cy="1492716"/>
              </a:xfrm>
              <a:prstGeom prst="rect">
                <a:avLst/>
              </a:prstGeom>
              <a:blipFill>
                <a:blip r:embed="rId5"/>
                <a:stretch>
                  <a:fillRect l="-1084" t="-833" b="-5000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B2CFC7B-B877-C949-B154-7FD99998C393}"/>
              </a:ext>
            </a:extLst>
          </p:cNvPr>
          <p:cNvSpPr txBox="1"/>
          <p:nvPr/>
        </p:nvSpPr>
        <p:spPr>
          <a:xfrm>
            <a:off x="577483" y="4640261"/>
            <a:ext cx="4662649" cy="1138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1" indent="-342900">
              <a:lnSpc>
                <a:spcPct val="110000"/>
              </a:lnSpc>
              <a:spcBef>
                <a:spcPts val="1000"/>
              </a:spcBef>
              <a:buClr>
                <a:srgbClr val="29235C"/>
              </a:buClr>
              <a:buFont typeface="Wingdings" pitchFamily="2" charset="2"/>
              <a:buChar char="§"/>
            </a:pPr>
            <a:r>
              <a:rPr lang="en-CH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Client-side</a:t>
            </a:r>
          </a:p>
          <a:p>
            <a:pPr marL="742950" lvl="1" indent="-285750">
              <a:spcBef>
                <a:spcPts val="600"/>
              </a:spcBef>
              <a:buClr>
                <a:srgbClr val="29235C"/>
              </a:buClr>
              <a:buFont typeface="Courier New" panose="02070309020205020404" pitchFamily="49" charset="0"/>
              <a:buChar char="o"/>
            </a:pPr>
            <a:r>
              <a:rPr lang="en-CH" dirty="0"/>
              <a:t>local model update</a:t>
            </a:r>
          </a:p>
          <a:p>
            <a:pPr marL="742950" lvl="1" indent="-285750">
              <a:spcBef>
                <a:spcPts val="600"/>
              </a:spcBef>
              <a:buClr>
                <a:srgbClr val="29235C"/>
              </a:buClr>
              <a:buFont typeface="Courier New" panose="02070309020205020404" pitchFamily="49" charset="0"/>
              <a:buChar char="o"/>
            </a:pPr>
            <a:r>
              <a:rPr lang="en-GB" dirty="0"/>
              <a:t>S</a:t>
            </a:r>
            <a:r>
              <a:rPr lang="en-CH" dirty="0"/>
              <a:t>end model predictions to the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1B4905-EAA0-FC43-9262-BF941F09BB8C}"/>
              </a:ext>
            </a:extLst>
          </p:cNvPr>
          <p:cNvSpPr txBox="1"/>
          <p:nvPr/>
        </p:nvSpPr>
        <p:spPr>
          <a:xfrm>
            <a:off x="7112135" y="1495423"/>
            <a:ext cx="33456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training process</a:t>
            </a:r>
          </a:p>
        </p:txBody>
      </p:sp>
      <p:pic>
        <p:nvPicPr>
          <p:cNvPr id="1026" name="Picture 2" descr="Ray框架：分布式AI训练与调参实践-EW帮帮网">
            <a:extLst>
              <a:ext uri="{FF2B5EF4-FFF2-40B4-BE49-F238E27FC236}">
                <a16:creationId xmlns:a16="http://schemas.microsoft.com/office/drawing/2014/main" id="{1423748D-77BA-C84C-A5EE-87E2016FF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t="17280" r="9528" b="36121"/>
          <a:stretch/>
        </p:blipFill>
        <p:spPr bwMode="auto">
          <a:xfrm>
            <a:off x="5504193" y="1171929"/>
            <a:ext cx="1214226" cy="50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3298E6-DD76-354E-9E8F-659D7AB6C3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6800" y="1868400"/>
            <a:ext cx="5904940" cy="41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81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1112876" cy="507831"/>
          </a:xfrm>
        </p:spPr>
        <p:txBody>
          <a:bodyPr/>
          <a:lstStyle/>
          <a:p>
            <a:r>
              <a:rPr lang="en-CH" dirty="0"/>
              <a:t>TablePuppet framework implementation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1B4905-EAA0-FC43-9262-BF941F09BB8C}"/>
              </a:ext>
            </a:extLst>
          </p:cNvPr>
          <p:cNvSpPr txBox="1"/>
          <p:nvPr/>
        </p:nvSpPr>
        <p:spPr>
          <a:xfrm>
            <a:off x="6977392" y="1541589"/>
            <a:ext cx="33456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b="1" dirty="0"/>
              <a:t>TablePuppet architecture</a:t>
            </a:r>
          </a:p>
          <a:p>
            <a:pPr algn="ctr"/>
            <a:r>
              <a:rPr lang="en-CH" sz="1600" b="1" dirty="0"/>
              <a:t>(Three physical operators)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D1FECF7-AB9F-AB46-94E5-5E5A236AE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994" y="1611086"/>
            <a:ext cx="6987374" cy="40390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H" sz="2000" dirty="0"/>
              <a:t>General operators to cover two ML training algorithms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6E1502-079F-644C-8850-A549A97C0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072" y="2296491"/>
            <a:ext cx="5862421" cy="33536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CC0831-E1CB-9C40-B7B5-50979E8DE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83" y="2404875"/>
            <a:ext cx="49403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2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7F30DD8-A383-9D4F-AF19-66D77924A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00" y="1868400"/>
            <a:ext cx="5904940" cy="4111200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B8EC34AC-1A79-C447-AA31-0D6832440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483" y="1232854"/>
            <a:ext cx="6844596" cy="4967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H" sz="2400" u="sng" dirty="0"/>
              <a:t>Differential Privacy (DP) </a:t>
            </a:r>
          </a:p>
          <a:p>
            <a:pPr lvl="1"/>
            <a:r>
              <a:rPr lang="en-US" dirty="0"/>
              <a:t>Where to add DP?</a:t>
            </a:r>
          </a:p>
          <a:p>
            <a:pPr lvl="2"/>
            <a:r>
              <a:rPr lang="en-US" dirty="0"/>
              <a:t>Table features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Local model updates (DP-SGD)</a:t>
            </a:r>
          </a:p>
          <a:p>
            <a:pPr lvl="2"/>
            <a:r>
              <a:rPr lang="en-US" dirty="0"/>
              <a:t>Model predictions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Label (label-DP)</a:t>
            </a:r>
          </a:p>
          <a:p>
            <a:pPr lvl="2"/>
            <a:r>
              <a:rPr lang="en-US" dirty="0"/>
              <a:t>Server-side computation</a:t>
            </a:r>
          </a:p>
          <a:p>
            <a:pPr lvl="2"/>
            <a:r>
              <a:rPr lang="en-US" dirty="0"/>
              <a:t>Auxiliary (intermediate) variables</a:t>
            </a:r>
          </a:p>
          <a:p>
            <a:pPr lvl="2"/>
            <a:endParaRPr lang="en-US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228600" lvl="1" indent="0">
              <a:buNone/>
            </a:pPr>
            <a:endParaRPr lang="en-CH" sz="1600" dirty="0"/>
          </a:p>
          <a:p>
            <a:pPr marL="228600" lvl="1" indent="0">
              <a:buNone/>
            </a:pPr>
            <a:endParaRPr lang="en-CH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CEBE7A-CA8A-A440-AF14-F7787B52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0702940" cy="507831"/>
          </a:xfrm>
        </p:spPr>
        <p:txBody>
          <a:bodyPr/>
          <a:lstStyle/>
          <a:p>
            <a:r>
              <a:rPr lang="en-CH" dirty="0"/>
              <a:t>TablePuppet framework - Privacy guarantee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70426A-6BAC-5746-946E-5EF7848C1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3147" y="1694130"/>
            <a:ext cx="203200" cy="215945"/>
          </a:xfrm>
          <a:prstGeom prst="rect">
            <a:avLst/>
          </a:prstGeom>
        </p:spPr>
      </p:pic>
      <p:pic>
        <p:nvPicPr>
          <p:cNvPr id="9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F416A4C6-DC2C-E14F-B05A-045DCE6A3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53" y="5087328"/>
            <a:ext cx="546435" cy="546435"/>
          </a:xfrm>
          <a:prstGeom prst="rect">
            <a:avLst/>
          </a:prstGeom>
          <a:noFill/>
        </p:spPr>
      </p:pic>
      <p:pic>
        <p:nvPicPr>
          <p:cNvPr id="10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1153C388-4485-2D41-9AC4-B78E7661D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851" y="3333369"/>
            <a:ext cx="546435" cy="546435"/>
          </a:xfrm>
          <a:prstGeom prst="rect">
            <a:avLst/>
          </a:prstGeom>
          <a:noFill/>
        </p:spPr>
      </p:pic>
      <p:pic>
        <p:nvPicPr>
          <p:cNvPr id="11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762C371B-9855-1244-BE79-4C8A0B951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598" y="3812767"/>
            <a:ext cx="546435" cy="546435"/>
          </a:xfrm>
          <a:prstGeom prst="rect">
            <a:avLst/>
          </a:prstGeom>
          <a:noFill/>
        </p:spPr>
      </p:pic>
      <p:pic>
        <p:nvPicPr>
          <p:cNvPr id="12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D1E53E6D-BF7F-AA4F-AC80-33E094A6B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744" y="5653949"/>
            <a:ext cx="546435" cy="546435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D6EE3F-7335-5C4B-9C40-5707B5F5BA5A}"/>
              </a:ext>
            </a:extLst>
          </p:cNvPr>
          <p:cNvSpPr txBox="1"/>
          <p:nvPr/>
        </p:nvSpPr>
        <p:spPr>
          <a:xfrm>
            <a:off x="4194943" y="5087328"/>
            <a:ext cx="1547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Table</a:t>
            </a:r>
          </a:p>
          <a:p>
            <a:pPr algn="ctr"/>
            <a:r>
              <a:rPr lang="en-CH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features</a:t>
            </a:r>
            <a:endParaRPr lang="en-CH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76A7FE-B77E-F140-914E-9E6AEA0A5F3F}"/>
              </a:ext>
            </a:extLst>
          </p:cNvPr>
          <p:cNvSpPr txBox="1"/>
          <p:nvPr/>
        </p:nvSpPr>
        <p:spPr>
          <a:xfrm>
            <a:off x="5926239" y="6183765"/>
            <a:ext cx="2098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solidFill>
                  <a:srgbClr val="C00000"/>
                </a:solidFill>
                <a:highlight>
                  <a:srgbClr val="FFFF00"/>
                </a:highlight>
              </a:rPr>
              <a:t>L</a:t>
            </a:r>
            <a:r>
              <a:rPr lang="en-CH" sz="1600">
                <a:solidFill>
                  <a:srgbClr val="C00000"/>
                </a:solidFill>
                <a:highlight>
                  <a:srgbClr val="FFFF00"/>
                </a:highlight>
              </a:rPr>
              <a:t>ocal model update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3D934C-37BE-6440-A8DF-47B7AC9C4E2B}"/>
              </a:ext>
            </a:extLst>
          </p:cNvPr>
          <p:cNvSpPr txBox="1"/>
          <p:nvPr/>
        </p:nvSpPr>
        <p:spPr>
          <a:xfrm>
            <a:off x="7151672" y="3450316"/>
            <a:ext cx="19290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C00000"/>
                </a:solidFill>
                <a:highlight>
                  <a:srgbClr val="FFFF00"/>
                </a:highlight>
              </a:rPr>
              <a:t>label</a:t>
            </a:r>
            <a:endParaRPr lang="en-CH" sz="160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2D1D69-FA09-024C-A947-215814C0F2A0}"/>
              </a:ext>
            </a:extLst>
          </p:cNvPr>
          <p:cNvSpPr txBox="1"/>
          <p:nvPr/>
        </p:nvSpPr>
        <p:spPr>
          <a:xfrm>
            <a:off x="6096000" y="4268313"/>
            <a:ext cx="1929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Model</a:t>
            </a:r>
          </a:p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predictions</a:t>
            </a:r>
            <a:endParaRPr lang="en-CH" sz="1600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  <p:pic>
        <p:nvPicPr>
          <p:cNvPr id="17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9DFA7BBD-5074-064C-BCBB-92F6790ED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848" y="3346375"/>
            <a:ext cx="546435" cy="546435"/>
          </a:xfrm>
          <a:prstGeom prst="rect">
            <a:avLst/>
          </a:prstGeom>
          <a:noFill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6F1E87-E5F6-9C4D-9415-5D559B6D4B9A}"/>
              </a:ext>
            </a:extLst>
          </p:cNvPr>
          <p:cNvSpPr txBox="1"/>
          <p:nvPr/>
        </p:nvSpPr>
        <p:spPr>
          <a:xfrm>
            <a:off x="9328755" y="3812767"/>
            <a:ext cx="1929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Intermediate</a:t>
            </a:r>
          </a:p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variables</a:t>
            </a:r>
            <a:endParaRPr lang="en-CH" sz="1600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  <p:pic>
        <p:nvPicPr>
          <p:cNvPr id="19" name="Picture 4" descr="Lock, password, protection, security, shield, safety, secure, insurance, privacy">
            <a:extLst>
              <a:ext uri="{FF2B5EF4-FFF2-40B4-BE49-F238E27FC236}">
                <a16:creationId xmlns:a16="http://schemas.microsoft.com/office/drawing/2014/main" id="{980ECBF5-8DE2-F342-A896-728D1E6FB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450" y="1202479"/>
            <a:ext cx="546435" cy="546435"/>
          </a:xfrm>
          <a:prstGeom prst="rect">
            <a:avLst/>
          </a:prstGeom>
          <a:noFill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9811FEE-2AFE-8D42-8C29-474F538A4B45}"/>
              </a:ext>
            </a:extLst>
          </p:cNvPr>
          <p:cNvSpPr txBox="1"/>
          <p:nvPr/>
        </p:nvSpPr>
        <p:spPr>
          <a:xfrm>
            <a:off x="7682593" y="1694131"/>
            <a:ext cx="1929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75000"/>
                  </a:schemeClr>
                </a:solidFill>
                <a:highlight>
                  <a:srgbClr val="C0C0C0"/>
                </a:highlight>
              </a:rPr>
              <a:t>Server-side computation</a:t>
            </a:r>
            <a:endParaRPr lang="en-CH" sz="1600" dirty="0">
              <a:solidFill>
                <a:schemeClr val="accent1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682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BE8037-1EC7-BF47-9682-4FEFECBA7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69" y="1428576"/>
            <a:ext cx="5667090" cy="4044356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837A1EE-08C8-A844-A029-C72268ED4141}"/>
              </a:ext>
            </a:extLst>
          </p:cNvPr>
          <p:cNvSpPr/>
          <p:nvPr/>
        </p:nvSpPr>
        <p:spPr>
          <a:xfrm>
            <a:off x="6543414" y="1994369"/>
            <a:ext cx="5138884" cy="1143828"/>
          </a:xfrm>
          <a:prstGeom prst="roundRect">
            <a:avLst/>
          </a:prstGeom>
          <a:ln w="19050">
            <a:solidFill>
              <a:srgbClr val="29235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CH" sz="1600" dirty="0">
                <a:solidFill>
                  <a:srgbClr val="C00000"/>
                </a:solidFill>
              </a:rPr>
              <a:t>Train ML models on table features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227517-568A-3246-AF86-7955B942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over relational data</a:t>
            </a:r>
            <a:endParaRPr lang="en-CH" dirty="0"/>
          </a:p>
        </p:txBody>
      </p:sp>
      <p:pic>
        <p:nvPicPr>
          <p:cNvPr id="21" name="Picture 6" descr="Machine learning, classification, data, scatter, statistics, curve, regression">
            <a:extLst>
              <a:ext uri="{FF2B5EF4-FFF2-40B4-BE49-F238E27FC236}">
                <a16:creationId xmlns:a16="http://schemas.microsoft.com/office/drawing/2014/main" id="{30BD956D-76C5-C643-8BA2-668F0860F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63" y="1290641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n 16">
            <a:extLst>
              <a:ext uri="{FF2B5EF4-FFF2-40B4-BE49-F238E27FC236}">
                <a16:creationId xmlns:a16="http://schemas.microsoft.com/office/drawing/2014/main" id="{6DF364F2-28E9-664A-B895-AFF0757B0EE2}"/>
              </a:ext>
            </a:extLst>
          </p:cNvPr>
          <p:cNvSpPr/>
          <p:nvPr/>
        </p:nvSpPr>
        <p:spPr>
          <a:xfrm>
            <a:off x="7328862" y="4470116"/>
            <a:ext cx="3393486" cy="1882926"/>
          </a:xfrm>
          <a:prstGeom prst="can">
            <a:avLst>
              <a:gd name="adj" fmla="val 28938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bIns="0" rtlCol="0" anchor="b"/>
          <a:lstStyle/>
          <a:p>
            <a:pPr algn="ctr"/>
            <a:endParaRPr lang="en-CH">
              <a:solidFill>
                <a:srgbClr val="29235C"/>
              </a:solidFill>
            </a:endParaRPr>
          </a:p>
          <a:p>
            <a:pPr algn="ctr"/>
            <a:endParaRPr lang="en-CH">
              <a:solidFill>
                <a:srgbClr val="29235C"/>
              </a:solidFill>
            </a:endParaRPr>
          </a:p>
          <a:p>
            <a:pPr algn="ctr"/>
            <a:endParaRPr lang="en-CH">
              <a:solidFill>
                <a:srgbClr val="29235C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1B98FDE-2769-2643-B16A-F3B2B67824F9}"/>
              </a:ext>
            </a:extLst>
          </p:cNvPr>
          <p:cNvSpPr txBox="1"/>
          <p:nvPr/>
        </p:nvSpPr>
        <p:spPr>
          <a:xfrm>
            <a:off x="7328862" y="4576925"/>
            <a:ext cx="3393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b="1" dirty="0">
                <a:solidFill>
                  <a:srgbClr val="29235C"/>
                </a:solidFill>
              </a:rPr>
              <a:t>Database</a:t>
            </a:r>
          </a:p>
          <a:p>
            <a:pPr algn="ctr"/>
            <a:endParaRPr lang="en-CH" b="1" dirty="0">
              <a:solidFill>
                <a:srgbClr val="29235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038AE3-BC31-0E4A-BF8D-ADD9C1586021}"/>
              </a:ext>
            </a:extLst>
          </p:cNvPr>
          <p:cNvSpPr txBox="1"/>
          <p:nvPr/>
        </p:nvSpPr>
        <p:spPr>
          <a:xfrm>
            <a:off x="7328862" y="4989386"/>
            <a:ext cx="33934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b="1" dirty="0">
                <a:solidFill>
                  <a:srgbClr val="29235C"/>
                </a:solidFill>
              </a:rPr>
              <a:t>SQL</a:t>
            </a:r>
            <a:r>
              <a:rPr lang="zh-CN" altLang="en-US" sz="1600" b="1" dirty="0">
                <a:solidFill>
                  <a:srgbClr val="29235C"/>
                </a:solidFill>
              </a:rPr>
              <a:t> </a:t>
            </a:r>
            <a:r>
              <a:rPr lang="en-CH" sz="1600" b="1" dirty="0">
                <a:solidFill>
                  <a:srgbClr val="29235C"/>
                </a:solidFill>
              </a:rPr>
              <a:t>Query Engine</a:t>
            </a:r>
            <a:endParaRPr lang="en-CH" b="1" dirty="0">
              <a:solidFill>
                <a:srgbClr val="29235C"/>
              </a:solidFill>
            </a:endParaRPr>
          </a:p>
        </p:txBody>
      </p:sp>
      <p:pic>
        <p:nvPicPr>
          <p:cNvPr id="20" name="Picture 6" descr="Data, table, grid, spreadsheet, document">
            <a:extLst>
              <a:ext uri="{FF2B5EF4-FFF2-40B4-BE49-F238E27FC236}">
                <a16:creationId xmlns:a16="http://schemas.microsoft.com/office/drawing/2014/main" id="{F43DA0C9-CF9B-594C-B89A-354432B88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22" y="5320930"/>
            <a:ext cx="688861" cy="68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ata, table, grid, spreadsheet, document">
            <a:extLst>
              <a:ext uri="{FF2B5EF4-FFF2-40B4-BE49-F238E27FC236}">
                <a16:creationId xmlns:a16="http://schemas.microsoft.com/office/drawing/2014/main" id="{C1B442AB-92B3-0D49-8953-AE5FC36EF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452" y="5460799"/>
            <a:ext cx="688861" cy="6888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703A45F-75C9-5447-868C-0D7FD0AB024C}"/>
              </a:ext>
            </a:extLst>
          </p:cNvPr>
          <p:cNvSpPr txBox="1"/>
          <p:nvPr/>
        </p:nvSpPr>
        <p:spPr>
          <a:xfrm>
            <a:off x="8468823" y="5357883"/>
            <a:ext cx="224672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dirty="0">
                <a:solidFill>
                  <a:srgbClr val="29235C"/>
                </a:solidFill>
              </a:rPr>
              <a:t>E.g., Bank transactions,</a:t>
            </a:r>
          </a:p>
          <a:p>
            <a:r>
              <a:rPr lang="en-GB" sz="1400" dirty="0">
                <a:solidFill>
                  <a:srgbClr val="29235C"/>
                </a:solidFill>
              </a:rPr>
              <a:t>R</a:t>
            </a:r>
            <a:r>
              <a:rPr lang="en-CH" sz="1400" dirty="0">
                <a:solidFill>
                  <a:srgbClr val="29235C"/>
                </a:solidFill>
              </a:rPr>
              <a:t>etail orders,</a:t>
            </a:r>
          </a:p>
          <a:p>
            <a:r>
              <a:rPr lang="en-CH" sz="1400" dirty="0">
                <a:solidFill>
                  <a:srgbClr val="29235C"/>
                </a:solidFill>
              </a:rPr>
              <a:t>Hospital medical records</a:t>
            </a:r>
            <a:endParaRPr lang="en-CH" sz="1400" dirty="0"/>
          </a:p>
        </p:txBody>
      </p:sp>
      <p:pic>
        <p:nvPicPr>
          <p:cNvPr id="25" name="Picture 6" descr="Data, table, grid, spreadsheet, document">
            <a:extLst>
              <a:ext uri="{FF2B5EF4-FFF2-40B4-BE49-F238E27FC236}">
                <a16:creationId xmlns:a16="http://schemas.microsoft.com/office/drawing/2014/main" id="{93E5FAE1-E437-9C4E-8962-75D5BBB93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396" y="3361568"/>
            <a:ext cx="688861" cy="688861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6A132B71-8AF7-0B46-8A44-D8326844929E}"/>
              </a:ext>
            </a:extLst>
          </p:cNvPr>
          <p:cNvCxnSpPr>
            <a:stCxn id="20" idx="0"/>
            <a:endCxn id="25" idx="2"/>
          </p:cNvCxnSpPr>
          <p:nvPr/>
        </p:nvCxnSpPr>
        <p:spPr>
          <a:xfrm rot="5400000" flipH="1" flipV="1">
            <a:off x="7786890" y="4057993"/>
            <a:ext cx="1270501" cy="125537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4" descr="frontend_product_obj-&gt;product_title">
            <a:extLst>
              <a:ext uri="{FF2B5EF4-FFF2-40B4-BE49-F238E27FC236}">
                <a16:creationId xmlns:a16="http://schemas.microsoft.com/office/drawing/2014/main" id="{F1E505AD-C491-EF4A-84C5-1DC99B27E0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6" b="17016"/>
          <a:stretch/>
        </p:blipFill>
        <p:spPr bwMode="auto">
          <a:xfrm>
            <a:off x="7997007" y="2398285"/>
            <a:ext cx="943633" cy="58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Scikit-learn – Wikipedia">
            <a:extLst>
              <a:ext uri="{FF2B5EF4-FFF2-40B4-BE49-F238E27FC236}">
                <a16:creationId xmlns:a16="http://schemas.microsoft.com/office/drawing/2014/main" id="{81EC0CCE-2B2B-BC4C-B82E-90B317F4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496" y="2450424"/>
            <a:ext cx="887071" cy="47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GitHub - tensorflow/tensorflow: An Open Source Machine Learning Framework  for Everyone">
            <a:extLst>
              <a:ext uri="{FF2B5EF4-FFF2-40B4-BE49-F238E27FC236}">
                <a16:creationId xmlns:a16="http://schemas.microsoft.com/office/drawing/2014/main" id="{5CD7E9A9-9159-F448-A777-6CF5B57B39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9" b="18920"/>
          <a:stretch/>
        </p:blipFill>
        <p:spPr bwMode="auto">
          <a:xfrm>
            <a:off x="10110549" y="2403411"/>
            <a:ext cx="1526582" cy="56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2" descr="Welcome to PyTorch Tutorials — PyTorch Tutorials 1.9.1+cu102 documentation">
            <a:extLst>
              <a:ext uri="{FF2B5EF4-FFF2-40B4-BE49-F238E27FC236}">
                <a16:creationId xmlns:a16="http://schemas.microsoft.com/office/drawing/2014/main" id="{BA951F1E-FE18-854D-A783-D8BBDEF87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5" b="38084"/>
          <a:stretch/>
        </p:blipFill>
        <p:spPr bwMode="auto">
          <a:xfrm>
            <a:off x="9016058" y="2505983"/>
            <a:ext cx="1170886" cy="36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unction, linear, prediction, predictive, regression, statistics">
            <a:extLst>
              <a:ext uri="{FF2B5EF4-FFF2-40B4-BE49-F238E27FC236}">
                <a16:creationId xmlns:a16="http://schemas.microsoft.com/office/drawing/2014/main" id="{A6FFAB7C-EAB0-9C4F-BA74-CAD991169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30" y="1264186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lustering, data, science, ke means">
            <a:extLst>
              <a:ext uri="{FF2B5EF4-FFF2-40B4-BE49-F238E27FC236}">
                <a16:creationId xmlns:a16="http://schemas.microsoft.com/office/drawing/2014/main" id="{DB4A723C-60A0-674D-9CDE-A20F526F0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608" y="1290639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9CB3A6E-5CD5-D042-8443-0E3DB1FF8B8C}"/>
              </a:ext>
            </a:extLst>
          </p:cNvPr>
          <p:cNvSpPr txBox="1"/>
          <p:nvPr/>
        </p:nvSpPr>
        <p:spPr>
          <a:xfrm>
            <a:off x="952108" y="5707309"/>
            <a:ext cx="51438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dirty="0"/>
              <a:t>Source: https://www.kaggle.com/kaggle-survey-2022</a:t>
            </a:r>
          </a:p>
        </p:txBody>
      </p:sp>
      <p:pic>
        <p:nvPicPr>
          <p:cNvPr id="6" name="Picture 2" descr="Document, sql, file">
            <a:extLst>
              <a:ext uri="{FF2B5EF4-FFF2-40B4-BE49-F238E27FC236}">
                <a16:creationId xmlns:a16="http://schemas.microsoft.com/office/drawing/2014/main" id="{EF742617-28D7-F045-BDCF-7F90BC246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829" y="3893152"/>
            <a:ext cx="630061" cy="63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7E9CE735-8248-DD42-9CCE-13B26AB8E38E}"/>
              </a:ext>
            </a:extLst>
          </p:cNvPr>
          <p:cNvSpPr/>
          <p:nvPr/>
        </p:nvSpPr>
        <p:spPr>
          <a:xfrm rot="10800000">
            <a:off x="9275248" y="4177260"/>
            <a:ext cx="397032" cy="1540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EAE79D-6418-624C-9E70-1F1161CF7170}"/>
              </a:ext>
            </a:extLst>
          </p:cNvPr>
          <p:cNvSpPr txBox="1"/>
          <p:nvPr/>
        </p:nvSpPr>
        <p:spPr>
          <a:xfrm>
            <a:off x="1475616" y="3059668"/>
            <a:ext cx="2692696" cy="646331"/>
          </a:xfrm>
          <a:prstGeom prst="rect">
            <a:avLst/>
          </a:prstGeom>
          <a:noFill/>
        </p:spPr>
        <p:txBody>
          <a:bodyPr wrap="square" rIns="90000">
            <a:spAutoFit/>
          </a:bodyPr>
          <a:lstStyle/>
          <a:p>
            <a:pPr algn="ctr"/>
            <a:r>
              <a:rPr lang="en-GB" b="1" dirty="0"/>
              <a:t>From 23,997 </a:t>
            </a:r>
          </a:p>
          <a:p>
            <a:pPr algn="ctr"/>
            <a:r>
              <a:rPr lang="en-GB" b="1" dirty="0"/>
              <a:t>data scientists </a:t>
            </a:r>
            <a:endParaRPr lang="en-CH" sz="1400" dirty="0"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B18255-D193-6A4B-A8F6-A828FC0C2B64}"/>
              </a:ext>
            </a:extLst>
          </p:cNvPr>
          <p:cNvSpPr txBox="1"/>
          <p:nvPr/>
        </p:nvSpPr>
        <p:spPr>
          <a:xfrm>
            <a:off x="4279861" y="3429000"/>
            <a:ext cx="6948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800" dirty="0"/>
              <a:t>SQL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C8719A-DE27-1E46-804A-6ECB5F68BD25}"/>
              </a:ext>
            </a:extLst>
          </p:cNvPr>
          <p:cNvSpPr txBox="1"/>
          <p:nvPr/>
        </p:nvSpPr>
        <p:spPr>
          <a:xfrm>
            <a:off x="4568419" y="2618661"/>
            <a:ext cx="1172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800" dirty="0"/>
              <a:t>Python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6597FE-4952-694E-B507-C86DE437885D}"/>
              </a:ext>
            </a:extLst>
          </p:cNvPr>
          <p:cNvSpPr txBox="1"/>
          <p:nvPr/>
        </p:nvSpPr>
        <p:spPr>
          <a:xfrm>
            <a:off x="6958168" y="3494974"/>
            <a:ext cx="1747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800" dirty="0"/>
              <a:t>Table features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5727D81-1CF3-7C4C-9380-B33AD4F0F8BE}"/>
              </a:ext>
            </a:extLst>
          </p:cNvPr>
          <p:cNvSpPr txBox="1"/>
          <p:nvPr/>
        </p:nvSpPr>
        <p:spPr>
          <a:xfrm>
            <a:off x="6958168" y="912418"/>
            <a:ext cx="438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CH" sz="1800" dirty="0">
                <a:solidFill>
                  <a:schemeClr val="accent1">
                    <a:lumMod val="75000"/>
                  </a:schemeClr>
                </a:solidFill>
              </a:rPr>
              <a:t>egression, classifiction, clustering, etc.</a:t>
            </a:r>
            <a:endParaRPr lang="en-CH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433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7DE1AF-7157-484A-A246-F6DD23EC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0113132" cy="507831"/>
          </a:xfrm>
        </p:spPr>
        <p:txBody>
          <a:bodyPr/>
          <a:lstStyle/>
          <a:p>
            <a:r>
              <a:rPr lang="en-CH" dirty="0"/>
              <a:t>Evaluation – Experiments on AWS cloud instances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14C9DC-B00B-6548-8438-7899999B2DE5}"/>
              </a:ext>
            </a:extLst>
          </p:cNvPr>
          <p:cNvSpPr txBox="1"/>
          <p:nvPr/>
        </p:nvSpPr>
        <p:spPr>
          <a:xfrm>
            <a:off x="495347" y="5932689"/>
            <a:ext cx="11141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 err="1">
                <a:solidFill>
                  <a:schemeClr val="accent1">
                    <a:lumMod val="75000"/>
                  </a:schemeClr>
                </a:solidFill>
              </a:rPr>
              <a:t>Performace</a:t>
            </a:r>
            <a:r>
              <a:rPr lang="en-GB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u="sng" dirty="0" err="1">
                <a:solidFill>
                  <a:schemeClr val="accent1">
                    <a:lumMod val="75000"/>
                  </a:schemeClr>
                </a:solidFill>
              </a:rPr>
              <a:t>evalution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Training time and communication time (</a:t>
            </a:r>
            <a:r>
              <a:rPr lang="en-GB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vs. Federated learning) </a:t>
            </a:r>
            <a:endParaRPr lang="en-C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5DEAC3-AD52-DF44-BB9D-76BEBB1809DF}"/>
              </a:ext>
            </a:extLst>
          </p:cNvPr>
          <p:cNvSpPr txBox="1"/>
          <p:nvPr/>
        </p:nvSpPr>
        <p:spPr>
          <a:xfrm>
            <a:off x="512316" y="5408987"/>
            <a:ext cx="112723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/>
              <a:t>Accuracy evaluation</a:t>
            </a:r>
            <a:r>
              <a:rPr lang="en-GB" dirty="0"/>
              <a:t>: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Model accuracy on </a:t>
            </a:r>
            <a:r>
              <a:rPr lang="en-GB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vs. Model accuracy directly on the global joined table</a:t>
            </a:r>
            <a:endParaRPr lang="en-CH" dirty="0"/>
          </a:p>
        </p:txBody>
      </p:sp>
      <p:pic>
        <p:nvPicPr>
          <p:cNvPr id="1026" name="Picture 2" descr="AWS区域、可用区和边缘网络站点_aws region-CSDN博客">
            <a:extLst>
              <a:ext uri="{FF2B5EF4-FFF2-40B4-BE49-F238E27FC236}">
                <a16:creationId xmlns:a16="http://schemas.microsoft.com/office/drawing/2014/main" id="{31E2F052-6C46-9640-8A4C-9448A75D2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434" y="1742269"/>
            <a:ext cx="6363576" cy="33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3CFE3B-5071-2647-82FC-F2F713174C22}"/>
              </a:ext>
            </a:extLst>
          </p:cNvPr>
          <p:cNvSpPr txBox="1"/>
          <p:nvPr/>
        </p:nvSpPr>
        <p:spPr>
          <a:xfrm>
            <a:off x="4618109" y="2729098"/>
            <a:ext cx="2070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US-West (Oregon)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480824-EBEB-F543-BB90-D831A7D03CC0}"/>
              </a:ext>
            </a:extLst>
          </p:cNvPr>
          <p:cNvSpPr txBox="1"/>
          <p:nvPr/>
        </p:nvSpPr>
        <p:spPr>
          <a:xfrm>
            <a:off x="7955241" y="2108162"/>
            <a:ext cx="19339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EU (Stockholm)</a:t>
            </a:r>
            <a:endParaRPr lang="en-C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77C548-7EF2-FB4A-BD1F-1B5145ACADC2}"/>
              </a:ext>
            </a:extLst>
          </p:cNvPr>
          <p:cNvSpPr txBox="1"/>
          <p:nvPr/>
        </p:nvSpPr>
        <p:spPr>
          <a:xfrm>
            <a:off x="6688305" y="3175615"/>
            <a:ext cx="2070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US-East (Virginia)</a:t>
            </a:r>
            <a:endParaRPr lang="en-CH" dirty="0"/>
          </a:p>
        </p:txBody>
      </p:sp>
      <p:pic>
        <p:nvPicPr>
          <p:cNvPr id="14" name="Picture 6" descr="Data, table, grid, spreadsheet, document">
            <a:extLst>
              <a:ext uri="{FF2B5EF4-FFF2-40B4-BE49-F238E27FC236}">
                <a16:creationId xmlns:a16="http://schemas.microsoft.com/office/drawing/2014/main" id="{DFCE3F25-CC2D-F447-A269-37ED4E2EB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143" y="3575834"/>
            <a:ext cx="688861" cy="6888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6" descr="Data, table, grid, spreadsheet, document">
            <a:extLst>
              <a:ext uri="{FF2B5EF4-FFF2-40B4-BE49-F238E27FC236}">
                <a16:creationId xmlns:a16="http://schemas.microsoft.com/office/drawing/2014/main" id="{3CC4E493-DE62-4046-A94E-B48AE1498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529" y="1852549"/>
            <a:ext cx="688861" cy="6888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6" descr="Data, table, grid, spreadsheet, document">
            <a:extLst>
              <a:ext uri="{FF2B5EF4-FFF2-40B4-BE49-F238E27FC236}">
                <a16:creationId xmlns:a16="http://schemas.microsoft.com/office/drawing/2014/main" id="{285CC65A-EA12-6043-8FA1-1E9CF2C40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929" y="2004949"/>
            <a:ext cx="688861" cy="6888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6" descr="Data, table, grid, spreadsheet, document">
            <a:extLst>
              <a:ext uri="{FF2B5EF4-FFF2-40B4-BE49-F238E27FC236}">
                <a16:creationId xmlns:a16="http://schemas.microsoft.com/office/drawing/2014/main" id="{C2329DBD-0AAA-CB4B-B197-D6D5C5A1B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897" y="1318185"/>
            <a:ext cx="688861" cy="6888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Picture 6" descr="Data, table, grid, spreadsheet, document">
            <a:extLst>
              <a:ext uri="{FF2B5EF4-FFF2-40B4-BE49-F238E27FC236}">
                <a16:creationId xmlns:a16="http://schemas.microsoft.com/office/drawing/2014/main" id="{C973CFA8-BC0F-B544-BA16-668D6F270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297" y="1470585"/>
            <a:ext cx="688861" cy="6888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A642850-71E1-974F-BA5F-7EE5ACCC6395}"/>
              </a:ext>
            </a:extLst>
          </p:cNvPr>
          <p:cNvSpPr txBox="1"/>
          <p:nvPr/>
        </p:nvSpPr>
        <p:spPr>
          <a:xfrm>
            <a:off x="512316" y="1645747"/>
            <a:ext cx="42152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Train both linear models and neural</a:t>
            </a:r>
            <a:r>
              <a:rPr lang="zh-CN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network models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on three datasets with multiple tables</a:t>
            </a:r>
            <a:endParaRPr lang="en-CH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FB4425-5F5B-D345-BC0B-664BA5CE17D4}"/>
              </a:ext>
            </a:extLst>
          </p:cNvPr>
          <p:cNvSpPr txBox="1"/>
          <p:nvPr/>
        </p:nvSpPr>
        <p:spPr>
          <a:xfrm>
            <a:off x="7950444" y="939243"/>
            <a:ext cx="2412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(Server)</a:t>
            </a:r>
            <a:endParaRPr lang="en-CH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4F3E0E-DA7F-CD4C-AE1D-353EF0234259}"/>
              </a:ext>
            </a:extLst>
          </p:cNvPr>
          <p:cNvSpPr txBox="1"/>
          <p:nvPr/>
        </p:nvSpPr>
        <p:spPr>
          <a:xfrm>
            <a:off x="6644884" y="4215493"/>
            <a:ext cx="21803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(Client)</a:t>
            </a:r>
            <a:endParaRPr lang="en-CH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ED135-6F0C-EE42-977C-2E97345FFAB9}"/>
              </a:ext>
            </a:extLst>
          </p:cNvPr>
          <p:cNvSpPr txBox="1"/>
          <p:nvPr/>
        </p:nvSpPr>
        <p:spPr>
          <a:xfrm>
            <a:off x="4665843" y="1473607"/>
            <a:ext cx="21803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(Client)</a:t>
            </a:r>
            <a:endParaRPr lang="en-CH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62F11D-9D6A-CA45-B7ED-83349AB90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2263" y="4233574"/>
            <a:ext cx="3111500" cy="850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C9DFB9-7BDF-694D-BA7D-EFAE8D3D6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79" y="2806564"/>
            <a:ext cx="41529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91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689724-8883-6B40-9840-100C28F3C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858" y="2578867"/>
            <a:ext cx="9050598" cy="337139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DE1AF-7157-484A-A246-F6DD23EC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0113132" cy="507831"/>
          </a:xfrm>
        </p:spPr>
        <p:txBody>
          <a:bodyPr/>
          <a:lstStyle/>
          <a:p>
            <a:r>
              <a:rPr lang="en-CH" dirty="0"/>
              <a:t>Evaluation – Accuracy results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14C9DC-B00B-6548-8438-7899999B2DE5}"/>
              </a:ext>
            </a:extLst>
          </p:cNvPr>
          <p:cNvSpPr txBox="1"/>
          <p:nvPr/>
        </p:nvSpPr>
        <p:spPr>
          <a:xfrm>
            <a:off x="684240" y="1806759"/>
            <a:ext cx="11141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Result: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SGD/ADMM algorithms atop </a:t>
            </a:r>
            <a:r>
              <a:rPr lang="en-GB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can achieve comparable model accuracy to the baseline.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5DEAC3-AD52-DF44-BB9D-76BEBB1809DF}"/>
              </a:ext>
            </a:extLst>
          </p:cNvPr>
          <p:cNvSpPr txBox="1"/>
          <p:nvPr/>
        </p:nvSpPr>
        <p:spPr>
          <a:xfrm>
            <a:off x="701209" y="1283057"/>
            <a:ext cx="10584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/>
              <a:t>Baseline: </a:t>
            </a:r>
            <a:r>
              <a:rPr lang="en-GB" dirty="0"/>
              <a:t>Directly running ML over the global joined table (dash line)</a:t>
            </a:r>
            <a:endParaRPr lang="en-C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1DA51F-6594-9142-A736-66B509B6A369}"/>
              </a:ext>
            </a:extLst>
          </p:cNvPr>
          <p:cNvSpPr txBox="1"/>
          <p:nvPr/>
        </p:nvSpPr>
        <p:spPr>
          <a:xfrm>
            <a:off x="701209" y="3030012"/>
            <a:ext cx="1154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Join-only scenario</a:t>
            </a:r>
            <a:endParaRPr lang="en-CH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06CA48-0CA0-B049-96D1-5CEF079B62AC}"/>
              </a:ext>
            </a:extLst>
          </p:cNvPr>
          <p:cNvSpPr txBox="1"/>
          <p:nvPr/>
        </p:nvSpPr>
        <p:spPr>
          <a:xfrm>
            <a:off x="701209" y="4852789"/>
            <a:ext cx="1363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Join-Union scenario</a:t>
            </a:r>
            <a:endParaRPr lang="en-CH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83800D-D0AC-5841-9844-6B65935F6823}"/>
              </a:ext>
            </a:extLst>
          </p:cNvPr>
          <p:cNvSpPr/>
          <p:nvPr/>
        </p:nvSpPr>
        <p:spPr>
          <a:xfrm>
            <a:off x="6442842" y="2552544"/>
            <a:ext cx="2491434" cy="308102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8986418-264D-A641-8914-5A8D1E20A6F3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5549462" y="2176091"/>
            <a:ext cx="2139097" cy="376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A36372C-0820-DA49-A6B4-0324280F5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84" t="14396" r="49692" b="63068"/>
          <a:stretch/>
        </p:blipFill>
        <p:spPr>
          <a:xfrm>
            <a:off x="9874085" y="836669"/>
            <a:ext cx="1129309" cy="914723"/>
          </a:xfrm>
          <a:prstGeom prst="rect">
            <a:avLst/>
          </a:prstGeom>
        </p:spPr>
      </p:pic>
      <p:sp>
        <p:nvSpPr>
          <p:cNvPr id="16" name="Internal Storage 15">
            <a:extLst>
              <a:ext uri="{FF2B5EF4-FFF2-40B4-BE49-F238E27FC236}">
                <a16:creationId xmlns:a16="http://schemas.microsoft.com/office/drawing/2014/main" id="{C33CF0CF-6D04-BC48-B8C4-17CA3AAA855C}"/>
              </a:ext>
            </a:extLst>
          </p:cNvPr>
          <p:cNvSpPr/>
          <p:nvPr/>
        </p:nvSpPr>
        <p:spPr>
          <a:xfrm>
            <a:off x="7963024" y="811853"/>
            <a:ext cx="1810150" cy="923505"/>
          </a:xfrm>
          <a:prstGeom prst="flowChartInternalStorag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Physical/global</a:t>
            </a:r>
          </a:p>
          <a:p>
            <a:pPr algn="ctr"/>
            <a:r>
              <a:rPr lang="en-CH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 joined</a:t>
            </a:r>
          </a:p>
          <a:p>
            <a:pPr algn="ctr"/>
            <a:r>
              <a:rPr lang="en-CH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table</a:t>
            </a:r>
            <a:endParaRPr lang="en-GB" sz="1600" dirty="0">
              <a:solidFill>
                <a:schemeClr val="accent1"/>
              </a:solidFill>
              <a:latin typeface="Georgia" panose="02040502050405020303" pitchFamily="18" charset="0"/>
              <a:ea typeface="Microsoft YaHe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776105-7B01-1B43-9DFC-B56AA4116EAF}"/>
              </a:ext>
            </a:extLst>
          </p:cNvPr>
          <p:cNvSpPr txBox="1"/>
          <p:nvPr/>
        </p:nvSpPr>
        <p:spPr>
          <a:xfrm>
            <a:off x="701209" y="6109652"/>
            <a:ext cx="11043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Implication: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Our two-level decomposition approach with optimizations on duplicate tuples is effective.</a:t>
            </a:r>
            <a:endParaRPr lang="en-C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14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7DE1AF-7157-484A-A246-F6DD23EC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0113132" cy="507831"/>
          </a:xfrm>
        </p:spPr>
        <p:txBody>
          <a:bodyPr/>
          <a:lstStyle/>
          <a:p>
            <a:r>
              <a:rPr lang="en-CH" dirty="0"/>
              <a:t>Evaluation – Performace reusults in Join-Only scenario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00F3F-BD4C-A240-8165-A4F944298562}"/>
              </a:ext>
            </a:extLst>
          </p:cNvPr>
          <p:cNvSpPr txBox="1"/>
          <p:nvPr/>
        </p:nvSpPr>
        <p:spPr>
          <a:xfrm>
            <a:off x="437935" y="1402511"/>
            <a:ext cx="112285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/>
              <a:t>Baseline:</a:t>
            </a:r>
            <a:r>
              <a:rPr lang="en-GB" dirty="0"/>
              <a:t> Vertical Federated Learning (VFL) approaches on global joined table that are vertically partitioned. </a:t>
            </a:r>
          </a:p>
          <a:p>
            <a:r>
              <a:rPr lang="en-GB" u="sng" dirty="0"/>
              <a:t>Result: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SGD/ADMM algorithms atop </a:t>
            </a:r>
            <a:r>
              <a:rPr lang="en-GB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have less training &amp; communication time than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baseline</a:t>
            </a:r>
            <a:r>
              <a:rPr lang="en-US" altLang="zh-C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en-C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u="sng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5B32F6-333F-8841-9082-DA8BC66A0F84}"/>
              </a:ext>
            </a:extLst>
          </p:cNvPr>
          <p:cNvSpPr txBox="1"/>
          <p:nvPr/>
        </p:nvSpPr>
        <p:spPr>
          <a:xfrm>
            <a:off x="554867" y="4556160"/>
            <a:ext cx="37654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Implication: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</a:t>
            </a:r>
            <a:r>
              <a:rPr lang="en-US" altLang="zh-C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ur optimizations on duplicated tuples are efficient (reduces the computation and communication overhead) </a:t>
            </a:r>
            <a:r>
              <a:rPr lang="zh-CN" alt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DE7582-3381-B047-8B8F-96707C927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997" y="2325841"/>
            <a:ext cx="6384568" cy="18686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9D9582-1416-514B-B428-073D52EB2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001" y="4360497"/>
            <a:ext cx="6336564" cy="18686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65219A-9877-4E44-BA82-222B00222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68" y="2450872"/>
            <a:ext cx="3432976" cy="17945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F2C7F5B-2442-FD4F-AB58-001A2782E766}"/>
              </a:ext>
            </a:extLst>
          </p:cNvPr>
          <p:cNvSpPr txBox="1"/>
          <p:nvPr/>
        </p:nvSpPr>
        <p:spPr>
          <a:xfrm>
            <a:off x="1469268" y="2204729"/>
            <a:ext cx="12571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VFL baseline</a:t>
            </a:r>
            <a:endParaRPr lang="en-CH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E5C3E5-AA77-BE4A-80BC-470F041DF953}"/>
              </a:ext>
            </a:extLst>
          </p:cNvPr>
          <p:cNvSpPr txBox="1"/>
          <p:nvPr/>
        </p:nvSpPr>
        <p:spPr>
          <a:xfrm>
            <a:off x="1241689" y="2669396"/>
            <a:ext cx="999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Global joined table </a:t>
            </a:r>
            <a:endParaRPr lang="en-CH" sz="12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EEB335-D812-D44F-89A9-06E5C0FBB2B4}"/>
              </a:ext>
            </a:extLst>
          </p:cNvPr>
          <p:cNvCxnSpPr/>
          <p:nvPr/>
        </p:nvCxnSpPr>
        <p:spPr>
          <a:xfrm>
            <a:off x="5537675" y="1948441"/>
            <a:ext cx="1674975" cy="37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1183A4A-1B74-AE4D-B52F-EEF360E74058}"/>
              </a:ext>
            </a:extLst>
          </p:cNvPr>
          <p:cNvCxnSpPr>
            <a:cxnSpLocks/>
          </p:cNvCxnSpPr>
          <p:nvPr/>
        </p:nvCxnSpPr>
        <p:spPr>
          <a:xfrm>
            <a:off x="5537675" y="1948441"/>
            <a:ext cx="3503775" cy="377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00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7DE1AF-7157-484A-A246-F6DD23EC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297209"/>
            <a:ext cx="10822378" cy="923330"/>
          </a:xfrm>
        </p:spPr>
        <p:txBody>
          <a:bodyPr/>
          <a:lstStyle/>
          <a:p>
            <a:r>
              <a:rPr lang="en-CH" dirty="0"/>
              <a:t>Evaluation – Performance results in Join-Union scenario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CB1615-87B4-F14D-8F91-EF628D1B7698}"/>
              </a:ext>
            </a:extLst>
          </p:cNvPr>
          <p:cNvSpPr txBox="1"/>
          <p:nvPr/>
        </p:nvSpPr>
        <p:spPr>
          <a:xfrm>
            <a:off x="437935" y="3429000"/>
            <a:ext cx="1376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Join-Union scenario</a:t>
            </a:r>
            <a:endParaRPr lang="en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00F3F-BD4C-A240-8165-A4F944298562}"/>
              </a:ext>
            </a:extLst>
          </p:cNvPr>
          <p:cNvSpPr txBox="1"/>
          <p:nvPr/>
        </p:nvSpPr>
        <p:spPr>
          <a:xfrm>
            <a:off x="437935" y="1402511"/>
            <a:ext cx="11228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/>
              <a:t>Result: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ADMM atop </a:t>
            </a:r>
            <a:r>
              <a:rPr lang="en-GB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TablePuppet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takes shorter communication time to converge</a:t>
            </a:r>
            <a:r>
              <a:rPr lang="en-US" altLang="zh-C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en-CH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53D609-E99C-0149-B0B9-C640D35A0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899" y="1972029"/>
            <a:ext cx="8868523" cy="38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03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7DE1AF-7157-484A-A246-F6DD23EC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" y="504958"/>
            <a:ext cx="10822378" cy="507831"/>
          </a:xfrm>
        </p:spPr>
        <p:txBody>
          <a:bodyPr/>
          <a:lstStyle/>
          <a:p>
            <a:r>
              <a:rPr lang="en-CH" dirty="0"/>
              <a:t>Open source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C2492-9884-A546-A4BE-B503A39C926A}"/>
              </a:ext>
            </a:extLst>
          </p:cNvPr>
          <p:cNvSpPr txBox="1"/>
          <p:nvPr/>
        </p:nvSpPr>
        <p:spPr>
          <a:xfrm>
            <a:off x="1615886" y="1213045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595B7F-62C6-A646-8F05-19EBDD9B8452}"/>
              </a:ext>
            </a:extLst>
          </p:cNvPr>
          <p:cNvSpPr txBox="1"/>
          <p:nvPr/>
        </p:nvSpPr>
        <p:spPr>
          <a:xfrm>
            <a:off x="932052" y="6130345"/>
            <a:ext cx="4736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dirty="0"/>
              <a:t>https://github.com/JerryLead/tablepuppet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7E73D4-9C1F-8349-8E8E-BB357E9D78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32052" y="1608537"/>
            <a:ext cx="4334846" cy="419074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E778C24-6CB9-A54A-A4E4-84B5F50C6E04}"/>
              </a:ext>
            </a:extLst>
          </p:cNvPr>
          <p:cNvGrpSpPr/>
          <p:nvPr/>
        </p:nvGrpSpPr>
        <p:grpSpPr>
          <a:xfrm>
            <a:off x="6012995" y="1431571"/>
            <a:ext cx="5369211" cy="4814126"/>
            <a:chOff x="5691117" y="1253901"/>
            <a:chExt cx="5369211" cy="481412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9CFFA0F-0ACF-0D44-8BDC-99FFD8E2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91117" y="1253901"/>
              <a:ext cx="5369211" cy="36195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866DFD9-C8FE-F745-B717-E4C12B4C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39568" y="4919964"/>
              <a:ext cx="4550656" cy="114806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CB8E83-AA25-6545-B1EB-FC45D81DD0A2}"/>
                </a:ext>
              </a:extLst>
            </p:cNvPr>
            <p:cNvSpPr/>
            <p:nvPr/>
          </p:nvSpPr>
          <p:spPr bwMode="auto">
            <a:xfrm>
              <a:off x="6206561" y="4873401"/>
              <a:ext cx="4583664" cy="2159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3300"/>
                </a:buClr>
                <a:buSzPct val="75000"/>
                <a:buFont typeface="Wingdings" pitchFamily="2" charset="2"/>
                <a:buChar char="p"/>
                <a:tabLst/>
              </a:pPr>
              <a:endParaRPr kumimoji="0" lang="en-CH" sz="1800" b="1" i="0" u="none" strike="noStrike" cap="none" normalizeH="0" baseline="0">
                <a:ln>
                  <a:noFill/>
                </a:ln>
                <a:solidFill>
                  <a:schemeClr val="accent2"/>
                </a:solidFill>
                <a:effectLst/>
                <a:latin typeface="Verdana" pitchFamily="34" charset="0"/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1573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nvan 1">
            <a:extLst>
              <a:ext uri="{FF2B5EF4-FFF2-40B4-BE49-F238E27FC236}">
                <a16:creationId xmlns:a16="http://schemas.microsoft.com/office/drawing/2014/main" id="{16A30FC3-1414-4B44-A022-6CC51D2D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4" y="385437"/>
            <a:ext cx="6252673" cy="701731"/>
          </a:xfrm>
        </p:spPr>
        <p:txBody>
          <a:bodyPr/>
          <a:lstStyle/>
          <a:p>
            <a:r>
              <a:rPr lang="tr-TR" i="1" dirty="0" err="1">
                <a:solidFill>
                  <a:srgbClr val="29235C"/>
                </a:solidFill>
              </a:rPr>
              <a:t>Thank</a:t>
            </a:r>
            <a:r>
              <a:rPr lang="tr-TR" i="1" dirty="0">
                <a:solidFill>
                  <a:srgbClr val="29235C"/>
                </a:solidFill>
              </a:rPr>
              <a:t> </a:t>
            </a:r>
            <a:r>
              <a:rPr lang="tr-TR" i="1" dirty="0" err="1">
                <a:solidFill>
                  <a:srgbClr val="29235C"/>
                </a:solidFill>
              </a:rPr>
              <a:t>you</a:t>
            </a:r>
            <a:r>
              <a:rPr lang="tr-TR" i="1" dirty="0">
                <a:solidFill>
                  <a:srgbClr val="29235C"/>
                </a:solidFill>
              </a:rPr>
              <a:t>!</a:t>
            </a:r>
            <a:r>
              <a:rPr lang="zh-CN" altLang="en-US" i="1" dirty="0">
                <a:solidFill>
                  <a:srgbClr val="29235C"/>
                </a:solidFill>
              </a:rPr>
              <a:t> </a:t>
            </a:r>
            <a:r>
              <a:rPr lang="tr-TR" i="1" dirty="0">
                <a:solidFill>
                  <a:srgbClr val="29235C"/>
                </a:solidFill>
              </a:rPr>
              <a:t>Q&amp;A</a:t>
            </a:r>
            <a:endParaRPr lang="tr-TR" b="0" i="1" dirty="0">
              <a:solidFill>
                <a:srgbClr val="29235C"/>
              </a:solidFill>
              <a:latin typeface="Chaparral Pro" panose="02060503040505020203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8681BA-E2C8-D84F-B05A-78E6A672DE37}"/>
              </a:ext>
            </a:extLst>
          </p:cNvPr>
          <p:cNvSpPr txBox="1"/>
          <p:nvPr/>
        </p:nvSpPr>
        <p:spPr>
          <a:xfrm>
            <a:off x="4133919" y="1192385"/>
            <a:ext cx="2875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600" b="1" dirty="0"/>
              <a:t>TablePuppet framework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5FF315E-693F-0543-A18A-70819429E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03" y="1741373"/>
            <a:ext cx="4397540" cy="41140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7ADE42-6422-D94B-B6E9-4537C4018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1522" y="1741373"/>
            <a:ext cx="5904940" cy="41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8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3329062A-0D58-4B4F-B398-861BEEDC8A7D}"/>
              </a:ext>
            </a:extLst>
          </p:cNvPr>
          <p:cNvSpPr txBox="1"/>
          <p:nvPr/>
        </p:nvSpPr>
        <p:spPr>
          <a:xfrm>
            <a:off x="7631053" y="2193407"/>
            <a:ext cx="2789103" cy="2040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Ins="90000">
            <a:noAutofit/>
          </a:bodyPr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In-Database ML</a:t>
            </a:r>
          </a:p>
          <a:p>
            <a:pPr algn="ctr"/>
            <a:r>
              <a:rPr lang="en-GB" sz="1600" b="1" dirty="0">
                <a:solidFill>
                  <a:srgbClr val="C00000"/>
                </a:solidFill>
              </a:rPr>
              <a:t>using SQL+ML query</a:t>
            </a:r>
          </a:p>
          <a:p>
            <a:endParaRPr lang="en-GB" sz="1400" b="1" dirty="0"/>
          </a:p>
          <a:p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CREATE MODEL 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 using </a:t>
            </a:r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SVM</a:t>
            </a:r>
          </a:p>
          <a:p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FEATURES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feature_cols</a:t>
            </a:r>
            <a:endParaRPr lang="en-GB" sz="14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TARGET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label_col</a:t>
            </a:r>
            <a:endParaRPr lang="en-GB" sz="14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FROM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en-GB" sz="1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table_name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</a:p>
          <a:p>
            <a:r>
              <a:rPr lang="en-GB" sz="1400" b="1" dirty="0">
                <a:solidFill>
                  <a:srgbClr val="C00000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WITH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params = </a:t>
            </a:r>
            <a:r>
              <a:rPr lang="en-GB" sz="1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args</a:t>
            </a:r>
            <a:r>
              <a:rPr lang="en-GB" sz="1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</a:t>
            </a:r>
            <a:endParaRPr lang="en-CH" sz="14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pic>
        <p:nvPicPr>
          <p:cNvPr id="53" name="Picture 6" descr="Machine learning, classification, data, scatter, statistics, curve, regression">
            <a:extLst>
              <a:ext uri="{FF2B5EF4-FFF2-40B4-BE49-F238E27FC236}">
                <a16:creationId xmlns:a16="http://schemas.microsoft.com/office/drawing/2014/main" id="{4505C90D-790B-6F43-B8F9-9093FC67A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63" y="1290641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an 53">
            <a:extLst>
              <a:ext uri="{FF2B5EF4-FFF2-40B4-BE49-F238E27FC236}">
                <a16:creationId xmlns:a16="http://schemas.microsoft.com/office/drawing/2014/main" id="{07A4D84C-4226-4F48-9687-BD03A2EF3062}"/>
              </a:ext>
            </a:extLst>
          </p:cNvPr>
          <p:cNvSpPr/>
          <p:nvPr/>
        </p:nvSpPr>
        <p:spPr>
          <a:xfrm>
            <a:off x="7328862" y="4470116"/>
            <a:ext cx="3393486" cy="1882926"/>
          </a:xfrm>
          <a:prstGeom prst="can">
            <a:avLst>
              <a:gd name="adj" fmla="val 28938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bIns="0" rtlCol="0" anchor="b"/>
          <a:lstStyle/>
          <a:p>
            <a:pPr algn="ctr"/>
            <a:endParaRPr lang="en-CH">
              <a:solidFill>
                <a:srgbClr val="29235C"/>
              </a:solidFill>
            </a:endParaRPr>
          </a:p>
          <a:p>
            <a:pPr algn="ctr"/>
            <a:endParaRPr lang="en-CH">
              <a:solidFill>
                <a:srgbClr val="29235C"/>
              </a:solidFill>
            </a:endParaRPr>
          </a:p>
          <a:p>
            <a:pPr algn="ctr"/>
            <a:endParaRPr lang="en-CH">
              <a:solidFill>
                <a:srgbClr val="29235C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6A683B2-CD26-6546-BF7D-3129B60DA56D}"/>
              </a:ext>
            </a:extLst>
          </p:cNvPr>
          <p:cNvSpPr txBox="1"/>
          <p:nvPr/>
        </p:nvSpPr>
        <p:spPr>
          <a:xfrm>
            <a:off x="7328862" y="4576925"/>
            <a:ext cx="3393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b="1" dirty="0">
                <a:solidFill>
                  <a:srgbClr val="29235C"/>
                </a:solidFill>
              </a:rPr>
              <a:t>Database</a:t>
            </a:r>
          </a:p>
          <a:p>
            <a:pPr algn="ctr"/>
            <a:endParaRPr lang="en-CH" b="1" dirty="0">
              <a:solidFill>
                <a:srgbClr val="29235C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1F95C78-95B2-6A49-A334-91EB0DFA8F57}"/>
              </a:ext>
            </a:extLst>
          </p:cNvPr>
          <p:cNvSpPr txBox="1"/>
          <p:nvPr/>
        </p:nvSpPr>
        <p:spPr>
          <a:xfrm>
            <a:off x="7328862" y="4989386"/>
            <a:ext cx="33934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1600" b="1" dirty="0">
                <a:solidFill>
                  <a:srgbClr val="C00000"/>
                </a:solidFill>
              </a:rPr>
              <a:t>SQL</a:t>
            </a:r>
            <a:r>
              <a:rPr lang="zh-CN" altLang="en-US" sz="1600" b="1" dirty="0">
                <a:solidFill>
                  <a:srgbClr val="C00000"/>
                </a:solidFill>
              </a:rPr>
              <a:t> </a:t>
            </a:r>
            <a:r>
              <a:rPr lang="en-US" altLang="zh-CN" sz="1600" b="1" dirty="0">
                <a:solidFill>
                  <a:srgbClr val="C00000"/>
                </a:solidFill>
              </a:rPr>
              <a:t>+ ML</a:t>
            </a:r>
            <a:r>
              <a:rPr lang="zh-CN" altLang="en-US" sz="1600" b="1" dirty="0">
                <a:solidFill>
                  <a:srgbClr val="C00000"/>
                </a:solidFill>
              </a:rPr>
              <a:t> </a:t>
            </a:r>
            <a:r>
              <a:rPr lang="en-CH" sz="1600" b="1" dirty="0">
                <a:solidFill>
                  <a:srgbClr val="C00000"/>
                </a:solidFill>
              </a:rPr>
              <a:t>Query Engine</a:t>
            </a:r>
            <a:endParaRPr lang="en-CH" b="1" dirty="0">
              <a:solidFill>
                <a:srgbClr val="C00000"/>
              </a:solidFill>
            </a:endParaRPr>
          </a:p>
        </p:txBody>
      </p:sp>
      <p:pic>
        <p:nvPicPr>
          <p:cNvPr id="57" name="Picture 6" descr="Data, table, grid, spreadsheet, document">
            <a:extLst>
              <a:ext uri="{FF2B5EF4-FFF2-40B4-BE49-F238E27FC236}">
                <a16:creationId xmlns:a16="http://schemas.microsoft.com/office/drawing/2014/main" id="{44052B5B-B6FE-B84D-B9A5-7AE88A311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022" y="5320930"/>
            <a:ext cx="688861" cy="68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Data, table, grid, spreadsheet, document">
            <a:extLst>
              <a:ext uri="{FF2B5EF4-FFF2-40B4-BE49-F238E27FC236}">
                <a16:creationId xmlns:a16="http://schemas.microsoft.com/office/drawing/2014/main" id="{5945A8DF-2618-7E45-BF7B-4BDC06EF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452" y="5460799"/>
            <a:ext cx="688861" cy="6888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2C2611E-3817-A742-B87A-391C021313C2}"/>
              </a:ext>
            </a:extLst>
          </p:cNvPr>
          <p:cNvSpPr txBox="1"/>
          <p:nvPr/>
        </p:nvSpPr>
        <p:spPr>
          <a:xfrm>
            <a:off x="8468823" y="5357883"/>
            <a:ext cx="224672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400" dirty="0">
                <a:solidFill>
                  <a:srgbClr val="29235C"/>
                </a:solidFill>
              </a:rPr>
              <a:t>E.g., Bank transactions,</a:t>
            </a:r>
          </a:p>
          <a:p>
            <a:r>
              <a:rPr lang="en-GB" sz="1400" dirty="0">
                <a:solidFill>
                  <a:srgbClr val="29235C"/>
                </a:solidFill>
              </a:rPr>
              <a:t>R</a:t>
            </a:r>
            <a:r>
              <a:rPr lang="en-CH" sz="1400" dirty="0">
                <a:solidFill>
                  <a:srgbClr val="29235C"/>
                </a:solidFill>
              </a:rPr>
              <a:t>etail orders,</a:t>
            </a:r>
          </a:p>
          <a:p>
            <a:r>
              <a:rPr lang="en-CH" sz="1400" dirty="0">
                <a:solidFill>
                  <a:srgbClr val="29235C"/>
                </a:solidFill>
              </a:rPr>
              <a:t>Hospital medical records</a:t>
            </a:r>
            <a:endParaRPr lang="en-CH" sz="1400" dirty="0"/>
          </a:p>
        </p:txBody>
      </p:sp>
      <p:pic>
        <p:nvPicPr>
          <p:cNvPr id="66" name="Picture 2" descr="Function, linear, prediction, predictive, regression, statistics">
            <a:extLst>
              <a:ext uri="{FF2B5EF4-FFF2-40B4-BE49-F238E27FC236}">
                <a16:creationId xmlns:a16="http://schemas.microsoft.com/office/drawing/2014/main" id="{D6B9CB1D-FBFD-624F-9E95-9A64D6FB5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30" y="1264186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Clustering, data, science, ke means">
            <a:extLst>
              <a:ext uri="{FF2B5EF4-FFF2-40B4-BE49-F238E27FC236}">
                <a16:creationId xmlns:a16="http://schemas.microsoft.com/office/drawing/2014/main" id="{E55F816E-1E2D-704A-9BAF-0FABE494F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608" y="1290639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7227517-568A-3246-AF86-7955B942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over relational data</a:t>
            </a:r>
            <a:endParaRPr lang="en-CH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54DDD7-6DD1-344E-8C13-2BD1BDEB0E4F}"/>
              </a:ext>
            </a:extLst>
          </p:cNvPr>
          <p:cNvSpPr txBox="1"/>
          <p:nvPr/>
        </p:nvSpPr>
        <p:spPr>
          <a:xfrm>
            <a:off x="2442932" y="2163625"/>
            <a:ext cx="18702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800" dirty="0"/>
              <a:t>Apache</a:t>
            </a:r>
            <a:r>
              <a:rPr lang="zh-CN" altLang="en-US" sz="1800" dirty="0"/>
              <a:t> </a:t>
            </a:r>
            <a:r>
              <a:rPr lang="en-US" altLang="zh-CN" sz="1800" dirty="0" err="1"/>
              <a:t>MADlib</a:t>
            </a:r>
            <a:endParaRPr lang="en-CH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A29A1E0-59C5-8F41-8888-CB5E0DC11B39}"/>
              </a:ext>
            </a:extLst>
          </p:cNvPr>
          <p:cNvSpPr txBox="1"/>
          <p:nvPr/>
        </p:nvSpPr>
        <p:spPr>
          <a:xfrm>
            <a:off x="2615148" y="3295081"/>
            <a:ext cx="1291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/>
              <a:t>GaussML</a:t>
            </a:r>
            <a:endParaRPr lang="en-CH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DC18BA-ACAF-8346-B323-83A7F48A205F}"/>
              </a:ext>
            </a:extLst>
          </p:cNvPr>
          <p:cNvSpPr txBox="1"/>
          <p:nvPr/>
        </p:nvSpPr>
        <p:spPr>
          <a:xfrm>
            <a:off x="2442932" y="4320103"/>
            <a:ext cx="1636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rgbClr val="161513"/>
                </a:solidFill>
                <a:effectLst/>
              </a:rPr>
              <a:t>Oracle </a:t>
            </a:r>
            <a:r>
              <a:rPr lang="en-GB" dirty="0">
                <a:solidFill>
                  <a:srgbClr val="161513"/>
                </a:solidFill>
              </a:rPr>
              <a:t>Machine Learning</a:t>
            </a:r>
            <a:endParaRPr lang="en-GB" b="0" i="0" dirty="0">
              <a:solidFill>
                <a:srgbClr val="161513"/>
              </a:solidFill>
              <a:effectLst/>
            </a:endParaRPr>
          </a:p>
        </p:txBody>
      </p:sp>
      <p:pic>
        <p:nvPicPr>
          <p:cNvPr id="43" name="Picture 2" descr="Document, sql, file">
            <a:extLst>
              <a:ext uri="{FF2B5EF4-FFF2-40B4-BE49-F238E27FC236}">
                <a16:creationId xmlns:a16="http://schemas.microsoft.com/office/drawing/2014/main" id="{CC5A2747-CDFC-2044-8A55-9F9E75B10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68" y="2623114"/>
            <a:ext cx="630061" cy="63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6CC2E-94CC-DC46-B685-CE1F106B09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9051" y="2075626"/>
            <a:ext cx="1016000" cy="584200"/>
          </a:xfrm>
          <a:prstGeom prst="rect">
            <a:avLst/>
          </a:prstGeom>
        </p:spPr>
      </p:pic>
      <p:pic>
        <p:nvPicPr>
          <p:cNvPr id="5" name="Picture 2" descr="openGauss 单实例安装部署【秒懂！！！】 - 知乎">
            <a:extLst>
              <a:ext uri="{FF2B5EF4-FFF2-40B4-BE49-F238E27FC236}">
                <a16:creationId xmlns:a16="http://schemas.microsoft.com/office/drawing/2014/main" id="{66664C16-6F9E-6D4F-BF87-3F55523D4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90" y="295410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B2C26B-D54B-DB40-A68D-F13477B0B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1050" y="4561947"/>
            <a:ext cx="1491882" cy="550849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1F4226C6-293C-3747-A066-EB4307351FE8}"/>
              </a:ext>
            </a:extLst>
          </p:cNvPr>
          <p:cNvSpPr txBox="1"/>
          <p:nvPr/>
        </p:nvSpPr>
        <p:spPr>
          <a:xfrm>
            <a:off x="679508" y="1431435"/>
            <a:ext cx="4177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</a:rPr>
              <a:t>In-Database Machine Learning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29BE37D-CF71-0443-8754-92343509DE27}"/>
              </a:ext>
            </a:extLst>
          </p:cNvPr>
          <p:cNvSpPr/>
          <p:nvPr/>
        </p:nvSpPr>
        <p:spPr>
          <a:xfrm>
            <a:off x="5206112" y="2113654"/>
            <a:ext cx="751344" cy="3540526"/>
          </a:xfrm>
          <a:prstGeom prst="rightBrace">
            <a:avLst>
              <a:gd name="adj1" fmla="val 20154"/>
              <a:gd name="adj2" fmla="val 49733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C189981-FB4D-4344-8615-4E6DFD1845F1}"/>
              </a:ext>
            </a:extLst>
          </p:cNvPr>
          <p:cNvSpPr txBox="1"/>
          <p:nvPr/>
        </p:nvSpPr>
        <p:spPr>
          <a:xfrm>
            <a:off x="2734811" y="5457577"/>
            <a:ext cx="9899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161513"/>
                </a:solidFill>
              </a:rPr>
              <a:t>…</a:t>
            </a:r>
            <a:endParaRPr lang="en-GB" b="0" i="0" dirty="0">
              <a:solidFill>
                <a:srgbClr val="161513"/>
              </a:solidFill>
              <a:effectLst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C37A50A-7F5F-FC47-9BB7-42231949C1EF}"/>
              </a:ext>
            </a:extLst>
          </p:cNvPr>
          <p:cNvSpPr txBox="1"/>
          <p:nvPr/>
        </p:nvSpPr>
        <p:spPr>
          <a:xfrm>
            <a:off x="1159051" y="5457577"/>
            <a:ext cx="9899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161513"/>
                </a:solidFill>
              </a:rPr>
              <a:t>…</a:t>
            </a:r>
            <a:endParaRPr lang="en-GB" b="0" i="0" dirty="0">
              <a:solidFill>
                <a:srgbClr val="16151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3211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64EFAD-8164-4D49-BDF5-36195FC90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47" y="3917583"/>
            <a:ext cx="11144299" cy="19628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7227517-568A-3246-AF86-7955B942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over relational data</a:t>
            </a:r>
            <a:endParaRPr lang="en-CH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F10DF7-AD4F-8B4F-AF7D-B9F558137A8C}"/>
              </a:ext>
            </a:extLst>
          </p:cNvPr>
          <p:cNvSpPr txBox="1"/>
          <p:nvPr/>
        </p:nvSpPr>
        <p:spPr>
          <a:xfrm>
            <a:off x="554868" y="2215466"/>
            <a:ext cx="360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Learning over a single table </a:t>
            </a:r>
            <a:endParaRPr lang="en-CH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242A24B-C25A-4E43-9EF0-239EC027D664}"/>
              </a:ext>
            </a:extLst>
          </p:cNvPr>
          <p:cNvSpPr txBox="1"/>
          <p:nvPr/>
        </p:nvSpPr>
        <p:spPr>
          <a:xfrm>
            <a:off x="6406527" y="2215466"/>
            <a:ext cx="4003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Learning over joins</a:t>
            </a:r>
            <a:endParaRPr lang="en-CH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135AFA-4305-2E46-A1F0-9B8ACA15852E}"/>
              </a:ext>
            </a:extLst>
          </p:cNvPr>
          <p:cNvSpPr txBox="1"/>
          <p:nvPr/>
        </p:nvSpPr>
        <p:spPr>
          <a:xfrm>
            <a:off x="604007" y="2919146"/>
            <a:ext cx="3365311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ML training algorithms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(e.g., Stochastic Gradient Descent)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31623E0-F0DD-114B-8251-F77CDFBA5CE8}"/>
              </a:ext>
            </a:extLst>
          </p:cNvPr>
          <p:cNvSpPr txBox="1"/>
          <p:nvPr/>
        </p:nvSpPr>
        <p:spPr>
          <a:xfrm>
            <a:off x="2724916" y="3758977"/>
            <a:ext cx="13492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ML models </a:t>
            </a:r>
            <a:endParaRPr lang="en-CH" sz="16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FC0EB02-CCDD-2448-93E5-AEB0867F50E7}"/>
              </a:ext>
            </a:extLst>
          </p:cNvPr>
          <p:cNvSpPr txBox="1"/>
          <p:nvPr/>
        </p:nvSpPr>
        <p:spPr>
          <a:xfrm>
            <a:off x="698997" y="3758977"/>
            <a:ext cx="7636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Table</a:t>
            </a:r>
            <a:endParaRPr lang="en-CH" sz="1600" dirty="0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98FCC292-449C-344A-879C-520A747F7544}"/>
              </a:ext>
            </a:extLst>
          </p:cNvPr>
          <p:cNvSpPr/>
          <p:nvPr/>
        </p:nvSpPr>
        <p:spPr>
          <a:xfrm rot="16200000">
            <a:off x="2033722" y="2997977"/>
            <a:ext cx="251670" cy="1269393"/>
          </a:xfrm>
          <a:prstGeom prst="leftBrace">
            <a:avLst>
              <a:gd name="adj1" fmla="val 18334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5825429-99D2-DC40-9499-056DB2D1E188}"/>
              </a:ext>
            </a:extLst>
          </p:cNvPr>
          <p:cNvSpPr txBox="1"/>
          <p:nvPr/>
        </p:nvSpPr>
        <p:spPr>
          <a:xfrm>
            <a:off x="6406526" y="2672924"/>
            <a:ext cx="4003675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u="sng" dirty="0">
                <a:solidFill>
                  <a:schemeClr val="tx1"/>
                </a:solidFill>
              </a:rPr>
              <a:t>Problem</a:t>
            </a:r>
            <a:r>
              <a:rPr lang="en-US" altLang="zh-CN" sz="1600" dirty="0">
                <a:solidFill>
                  <a:schemeClr val="tx1"/>
                </a:solidFill>
              </a:rPr>
              <a:t>:</a:t>
            </a:r>
            <a:r>
              <a:rPr lang="zh-CN" altLang="en-US" sz="1600" dirty="0">
                <a:solidFill>
                  <a:schemeClr val="tx1"/>
                </a:solidFill>
              </a:rPr>
              <a:t> </a:t>
            </a:r>
            <a:r>
              <a:rPr lang="en-US" altLang="zh-CN" sz="1600" dirty="0">
                <a:solidFill>
                  <a:schemeClr val="tx1"/>
                </a:solidFill>
              </a:rPr>
              <a:t>The </a:t>
            </a:r>
            <a:r>
              <a:rPr lang="en-GB" sz="1600" dirty="0">
                <a:solidFill>
                  <a:schemeClr val="tx1"/>
                </a:solidFill>
              </a:rPr>
              <a:t>joined table could be much larger than individual tables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</a:t>
            </a:r>
            <a:endParaRPr lang="en-GB" sz="1600" dirty="0">
              <a:solidFill>
                <a:schemeClr val="tx1"/>
              </a:solidFill>
            </a:endParaRP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Storage</a:t>
            </a:r>
            <a:r>
              <a:rPr lang="zh-CN" altLang="en-US" sz="1600" dirty="0">
                <a:solidFill>
                  <a:schemeClr val="tx1"/>
                </a:solidFill>
              </a:rPr>
              <a:t> </a:t>
            </a:r>
            <a:r>
              <a:rPr lang="en-US" altLang="zh-CN" sz="1600" dirty="0">
                <a:solidFill>
                  <a:schemeClr val="tx1"/>
                </a:solidFill>
              </a:rPr>
              <a:t>and training overhead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77F412-F15B-854A-BE5A-4B2FEB51DF50}"/>
              </a:ext>
            </a:extLst>
          </p:cNvPr>
          <p:cNvSpPr txBox="1"/>
          <p:nvPr/>
        </p:nvSpPr>
        <p:spPr>
          <a:xfrm>
            <a:off x="4685312" y="3758977"/>
            <a:ext cx="87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Table 1</a:t>
            </a:r>
            <a:endParaRPr lang="en-CH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83B096-08A6-3548-95D4-57198736C9CA}"/>
              </a:ext>
            </a:extLst>
          </p:cNvPr>
          <p:cNvSpPr txBox="1"/>
          <p:nvPr/>
        </p:nvSpPr>
        <p:spPr>
          <a:xfrm>
            <a:off x="6005945" y="3758977"/>
            <a:ext cx="871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Table 2</a:t>
            </a:r>
            <a:endParaRPr lang="en-CH" sz="1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C08112-1D3E-B447-8FDC-D9AAEE72C75F}"/>
              </a:ext>
            </a:extLst>
          </p:cNvPr>
          <p:cNvSpPr txBox="1"/>
          <p:nvPr/>
        </p:nvSpPr>
        <p:spPr>
          <a:xfrm>
            <a:off x="7539801" y="3758977"/>
            <a:ext cx="13146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Joined table</a:t>
            </a:r>
            <a:endParaRPr lang="en-CH" sz="1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2252DB-AB38-2F4C-9C80-D7BFDE9D0016}"/>
              </a:ext>
            </a:extLst>
          </p:cNvPr>
          <p:cNvSpPr txBox="1"/>
          <p:nvPr/>
        </p:nvSpPr>
        <p:spPr>
          <a:xfrm>
            <a:off x="8744283" y="3512756"/>
            <a:ext cx="18973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Training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algorithms</a:t>
            </a:r>
            <a:endParaRPr lang="en-CH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EB1B55-7EBD-7A48-9AFB-83B6B6262AF2}"/>
              </a:ext>
            </a:extLst>
          </p:cNvPr>
          <p:cNvSpPr txBox="1"/>
          <p:nvPr/>
        </p:nvSpPr>
        <p:spPr>
          <a:xfrm>
            <a:off x="10500658" y="3758977"/>
            <a:ext cx="1266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ML models</a:t>
            </a:r>
            <a:endParaRPr lang="en-CH" sz="16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29E854E-CA51-044D-88F8-79E7A8C0C262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8197127" y="3503921"/>
            <a:ext cx="0" cy="255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155520D-46C0-EB4A-9EEC-49DE79652C60}"/>
              </a:ext>
            </a:extLst>
          </p:cNvPr>
          <p:cNvSpPr txBox="1"/>
          <p:nvPr/>
        </p:nvSpPr>
        <p:spPr>
          <a:xfrm>
            <a:off x="554867" y="1511786"/>
            <a:ext cx="6984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How to implement ML training over relational data?</a:t>
            </a:r>
            <a:endParaRPr lang="en-CH" b="1" dirty="0"/>
          </a:p>
        </p:txBody>
      </p:sp>
    </p:spTree>
    <p:extLst>
      <p:ext uri="{BB962C8B-B14F-4D97-AF65-F5344CB8AC3E}">
        <p14:creationId xmlns:p14="http://schemas.microsoft.com/office/powerpoint/2010/main" val="15740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D05B801-1833-5C43-9C06-4C4F5F0C2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99" y="2511403"/>
            <a:ext cx="5870176" cy="3110803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7BF73BFF-DA04-A648-8873-1183411F9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868" y="1409463"/>
            <a:ext cx="7245897" cy="2019537"/>
          </a:xfrm>
        </p:spPr>
        <p:txBody>
          <a:bodyPr>
            <a:normAutofit/>
          </a:bodyPr>
          <a:lstStyle/>
          <a:p>
            <a:r>
              <a:rPr lang="en-US" sz="2400" dirty="0"/>
              <a:t>Example: Learning over joins on six tables</a:t>
            </a:r>
            <a:endParaRPr lang="en-GB" sz="1800" dirty="0"/>
          </a:p>
          <a:p>
            <a:endParaRPr lang="en-CH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59B7B3-6929-DE4A-BBC7-2EDF2B84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over joins</a:t>
            </a:r>
            <a:r>
              <a:rPr lang="zh-CN" altLang="en-US" dirty="0"/>
              <a:t> 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Example</a:t>
            </a:r>
            <a:endParaRPr lang="en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90DA09-4023-0B4C-B15C-82458C812664}"/>
              </a:ext>
            </a:extLst>
          </p:cNvPr>
          <p:cNvSpPr txBox="1"/>
          <p:nvPr/>
        </p:nvSpPr>
        <p:spPr>
          <a:xfrm>
            <a:off x="7383291" y="2609238"/>
            <a:ext cx="409601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800" dirty="0"/>
              <a:t>There are duplicate tuples after joins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9E19DB-282C-6A48-950D-B5618B7FBD0A}"/>
              </a:ext>
            </a:extLst>
          </p:cNvPr>
          <p:cNvSpPr txBox="1"/>
          <p:nvPr/>
        </p:nvSpPr>
        <p:spPr>
          <a:xfrm>
            <a:off x="2076523" y="4530940"/>
            <a:ext cx="1186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Georgia" panose="02040502050405020303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~4 GB</a:t>
            </a:r>
            <a:r>
              <a:rPr lang="en-CH" dirty="0">
                <a:effectLst/>
                <a:latin typeface="Georgia" panose="02040502050405020303" pitchFamily="18" charset="0"/>
              </a:rPr>
              <a:t> </a:t>
            </a:r>
            <a:endParaRPr lang="en-CH" dirty="0">
              <a:latin typeface="Georgia" panose="02040502050405020303" pitchFamily="18" charset="0"/>
            </a:endParaRPr>
          </a:p>
        </p:txBody>
      </p:sp>
      <p:sp>
        <p:nvSpPr>
          <p:cNvPr id="12" name="Internal Storage 11">
            <a:extLst>
              <a:ext uri="{FF2B5EF4-FFF2-40B4-BE49-F238E27FC236}">
                <a16:creationId xmlns:a16="http://schemas.microsoft.com/office/drawing/2014/main" id="{000A8A08-C7CA-CD40-8978-E88B72548078}"/>
              </a:ext>
            </a:extLst>
          </p:cNvPr>
          <p:cNvSpPr/>
          <p:nvPr/>
        </p:nvSpPr>
        <p:spPr>
          <a:xfrm>
            <a:off x="8257474" y="3211020"/>
            <a:ext cx="2167003" cy="2221400"/>
          </a:xfrm>
          <a:prstGeom prst="flowChartInternalStorag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GB" dirty="0"/>
          </a:p>
          <a:p>
            <a:pPr algn="ctr"/>
            <a:r>
              <a:rPr lang="en-GB" dirty="0"/>
              <a:t>J</a:t>
            </a:r>
            <a:r>
              <a:rPr lang="en-CH" dirty="0"/>
              <a:t>oined table</a:t>
            </a:r>
          </a:p>
          <a:p>
            <a:pPr algn="ctr"/>
            <a:r>
              <a:rPr lang="en-US" dirty="0"/>
              <a:t>(40 GB)</a:t>
            </a:r>
            <a:endParaRPr lang="en-CH" dirty="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0E70BB3-3E8F-8348-9E63-9106002947AE}"/>
              </a:ext>
            </a:extLst>
          </p:cNvPr>
          <p:cNvSpPr/>
          <p:nvPr/>
        </p:nvSpPr>
        <p:spPr>
          <a:xfrm>
            <a:off x="6944203" y="4084482"/>
            <a:ext cx="297455" cy="257829"/>
          </a:xfrm>
          <a:prstGeom prst="rightArrow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0E5EEC-B666-1F4D-A773-216EC59E8DC2}"/>
              </a:ext>
            </a:extLst>
          </p:cNvPr>
          <p:cNvSpPr txBox="1"/>
          <p:nvPr/>
        </p:nvSpPr>
        <p:spPr>
          <a:xfrm>
            <a:off x="7250064" y="5569897"/>
            <a:ext cx="422923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It is impractical to store the joined table</a:t>
            </a:r>
            <a:endParaRPr lang="en-GB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598BA-FCD0-2449-8246-66CC6FCB7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021" y="597068"/>
            <a:ext cx="4647758" cy="1779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4A5A1D5-7FB7-514B-A580-59C642FC5ABA}"/>
                  </a:ext>
                </a:extLst>
              </p:cNvPr>
              <p:cNvSpPr txBox="1"/>
              <p:nvPr/>
            </p:nvSpPr>
            <p:spPr>
              <a:xfrm>
                <a:off x="6904788" y="1104708"/>
                <a:ext cx="28326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16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H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4A5A1D5-7FB7-514B-A580-59C642FC5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788" y="1104708"/>
                <a:ext cx="283267" cy="338554"/>
              </a:xfrm>
              <a:prstGeom prst="rect">
                <a:avLst/>
              </a:prstGeom>
              <a:blipFill>
                <a:blip r:embed="rId5"/>
                <a:stretch>
                  <a:fillRect r="-8696"/>
                </a:stretch>
              </a:blipFill>
            </p:spPr>
            <p:txBody>
              <a:bodyPr/>
              <a:lstStyle/>
              <a:p>
                <a:r>
                  <a:rPr lang="en-CH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FFF365A-AA05-5740-9ED9-596D1E190946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7188055" y="1273985"/>
            <a:ext cx="2758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41520BA-76BA-D54C-AC7B-04EA879795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484" t="14396" r="49692" b="63068"/>
          <a:stretch/>
        </p:blipFill>
        <p:spPr>
          <a:xfrm>
            <a:off x="8869969" y="4439154"/>
            <a:ext cx="1122654" cy="90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E09DB6F-3F08-E44E-89D1-74296FFF45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27"/>
          <a:stretch/>
        </p:blipFill>
        <p:spPr>
          <a:xfrm>
            <a:off x="497074" y="2558352"/>
            <a:ext cx="4438501" cy="21825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AD2418-F9E6-654D-AD8A-4A3FA65318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84" t="14396" r="49692" b="63068"/>
          <a:stretch/>
        </p:blipFill>
        <p:spPr>
          <a:xfrm>
            <a:off x="3962883" y="1870074"/>
            <a:ext cx="972692" cy="787866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7BF73BFF-DA04-A648-8873-1183411F9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868" y="1409464"/>
            <a:ext cx="10870938" cy="553242"/>
          </a:xfrm>
        </p:spPr>
        <p:txBody>
          <a:bodyPr>
            <a:normAutofit/>
          </a:bodyPr>
          <a:lstStyle/>
          <a:p>
            <a:r>
              <a:rPr lang="en-US" sz="2400" dirty="0"/>
              <a:t>Learning over joins and unions in a distributed environment</a:t>
            </a:r>
            <a:endParaRPr lang="en-CH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59B7B3-6929-DE4A-BBC7-2EDF2B84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general</a:t>
            </a:r>
            <a:r>
              <a:rPr lang="zh-CN" altLang="en-US" dirty="0"/>
              <a:t> </a:t>
            </a:r>
            <a:r>
              <a:rPr lang="en-US" altLang="zh-CN" dirty="0"/>
              <a:t>case</a:t>
            </a:r>
            <a:r>
              <a:rPr lang="en-CH" dirty="0"/>
              <a:t>: Learning</a:t>
            </a:r>
            <a:r>
              <a:rPr lang="zh-CN" altLang="en-US" dirty="0"/>
              <a:t> </a:t>
            </a:r>
            <a:r>
              <a:rPr lang="en-US" altLang="zh-CN" dirty="0"/>
              <a:t>over</a:t>
            </a:r>
            <a:r>
              <a:rPr lang="zh-CN" altLang="en-US" dirty="0"/>
              <a:t> </a:t>
            </a:r>
            <a:r>
              <a:rPr lang="en-US" altLang="zh-CN" dirty="0"/>
              <a:t>joins</a:t>
            </a:r>
            <a:r>
              <a:rPr lang="zh-CN" altLang="en-US" dirty="0"/>
              <a:t> </a:t>
            </a:r>
            <a:r>
              <a:rPr lang="en-US" altLang="zh-CN" dirty="0"/>
              <a:t>and unions</a:t>
            </a:r>
            <a:endParaRPr lang="en-CH" dirty="0"/>
          </a:p>
        </p:txBody>
      </p:sp>
      <p:sp>
        <p:nvSpPr>
          <p:cNvPr id="27" name="Can 26">
            <a:extLst>
              <a:ext uri="{FF2B5EF4-FFF2-40B4-BE49-F238E27FC236}">
                <a16:creationId xmlns:a16="http://schemas.microsoft.com/office/drawing/2014/main" id="{4FB08C18-EB57-1945-B5B4-CA4292F54873}"/>
              </a:ext>
            </a:extLst>
          </p:cNvPr>
          <p:cNvSpPr/>
          <p:nvPr/>
        </p:nvSpPr>
        <p:spPr bwMode="auto">
          <a:xfrm>
            <a:off x="2247940" y="5266861"/>
            <a:ext cx="902491" cy="672277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19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楷体_GB2312" pitchFamily="49" charset="-122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8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Microsoft YaHei" panose="020B0503020204020204" pitchFamily="34" charset="-122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B805A96-AD26-2B46-9D92-050CA8085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757" y="5502814"/>
            <a:ext cx="731250" cy="3384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D09B1F7-E2AA-8C49-8C9D-9B07BAFF50B2}"/>
              </a:ext>
            </a:extLst>
          </p:cNvPr>
          <p:cNvSpPr txBox="1"/>
          <p:nvPr/>
        </p:nvSpPr>
        <p:spPr>
          <a:xfrm>
            <a:off x="2227268" y="5990129"/>
            <a:ext cx="923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Beijing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5BF823-EDBC-524A-A16F-46F761A90FEA}"/>
              </a:ext>
            </a:extLst>
          </p:cNvPr>
          <p:cNvSpPr txBox="1"/>
          <p:nvPr/>
        </p:nvSpPr>
        <p:spPr>
          <a:xfrm>
            <a:off x="4161968" y="6022744"/>
            <a:ext cx="1119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Shanghai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370C367D-0394-4B4D-8C1D-CAB612422270}"/>
              </a:ext>
            </a:extLst>
          </p:cNvPr>
          <p:cNvSpPr/>
          <p:nvPr/>
        </p:nvSpPr>
        <p:spPr bwMode="auto">
          <a:xfrm rot="16200000">
            <a:off x="3481516" y="3915186"/>
            <a:ext cx="401756" cy="2078970"/>
          </a:xfrm>
          <a:prstGeom prst="rightBrace">
            <a:avLst>
              <a:gd name="adj1" fmla="val 2139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buFont typeface="Wingdings" pitchFamily="2" charset="2"/>
              <a:buChar char="p"/>
              <a:tabLst/>
            </a:pPr>
            <a:endParaRPr kumimoji="0" lang="en-CH" sz="1800" b="1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  <a:ea typeface="楷体_GB2312" pitchFamily="49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AA7985-CF3B-0047-9E2B-69A77BB56EA6}"/>
              </a:ext>
            </a:extLst>
          </p:cNvPr>
          <p:cNvSpPr txBox="1"/>
          <p:nvPr/>
        </p:nvSpPr>
        <p:spPr>
          <a:xfrm>
            <a:off x="883019" y="5189910"/>
            <a:ext cx="1265642" cy="1138773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a typeface="Microsoft YaHei" panose="020B0503020204020204" pitchFamily="34" charset="-122"/>
              </a:rPr>
              <a:t>Database </a:t>
            </a:r>
            <a:r>
              <a:rPr lang="en-US" dirty="0" err="1">
                <a:solidFill>
                  <a:schemeClr val="accent1"/>
                </a:solidFill>
                <a:ea typeface="Microsoft YaHei" panose="020B0503020204020204" pitchFamily="34" charset="-122"/>
              </a:rPr>
              <a:t>sharding</a:t>
            </a:r>
            <a:endParaRPr lang="en-US" dirty="0">
              <a:solidFill>
                <a:schemeClr val="accent1"/>
              </a:solidFill>
              <a:ea typeface="Microsoft YaHei" panose="020B0503020204020204" pitchFamily="34" charset="-122"/>
            </a:endParaRPr>
          </a:p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(horizontal partitions)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33" name="Can 32">
            <a:extLst>
              <a:ext uri="{FF2B5EF4-FFF2-40B4-BE49-F238E27FC236}">
                <a16:creationId xmlns:a16="http://schemas.microsoft.com/office/drawing/2014/main" id="{FEEBF8D7-0CFE-B34B-BA6B-573F53739EC2}"/>
              </a:ext>
            </a:extLst>
          </p:cNvPr>
          <p:cNvSpPr/>
          <p:nvPr/>
        </p:nvSpPr>
        <p:spPr bwMode="auto">
          <a:xfrm>
            <a:off x="4270635" y="5253008"/>
            <a:ext cx="902491" cy="672277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19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楷体_GB2312" pitchFamily="49" charset="-122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8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Microsoft YaHei" panose="020B0503020204020204" pitchFamily="34" charset="-122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2329D71-E2EC-D143-8DEF-4B6E2088E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9452" y="5488961"/>
            <a:ext cx="731250" cy="33846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90B8643-AC3F-6F4D-A09D-A8F815DC1CBC}"/>
              </a:ext>
            </a:extLst>
          </p:cNvPr>
          <p:cNvSpPr txBox="1"/>
          <p:nvPr/>
        </p:nvSpPr>
        <p:spPr>
          <a:xfrm>
            <a:off x="3352037" y="4998696"/>
            <a:ext cx="721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accent1"/>
                </a:solidFill>
                <a:ea typeface="微软雅黑"/>
              </a:rPr>
              <a:t>union</a:t>
            </a:r>
            <a:endParaRPr lang="en-CH" sz="2000" dirty="0">
              <a:solidFill>
                <a:schemeClr val="accent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78807B6-9F94-D342-867E-086EBA090CF5}"/>
              </a:ext>
            </a:extLst>
          </p:cNvPr>
          <p:cNvSpPr txBox="1"/>
          <p:nvPr/>
        </p:nvSpPr>
        <p:spPr>
          <a:xfrm>
            <a:off x="1505327" y="3879946"/>
            <a:ext cx="721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accent1"/>
                </a:solidFill>
                <a:ea typeface="微软雅黑"/>
              </a:rPr>
              <a:t>join</a:t>
            </a:r>
            <a:endParaRPr lang="en-CH" dirty="0">
              <a:solidFill>
                <a:schemeClr val="accent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D71053-D745-8E4C-B86C-383A130106D9}"/>
              </a:ext>
            </a:extLst>
          </p:cNvPr>
          <p:cNvSpPr txBox="1"/>
          <p:nvPr/>
        </p:nvSpPr>
        <p:spPr>
          <a:xfrm>
            <a:off x="6476301" y="2505165"/>
            <a:ext cx="488239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High I/O communications</a:t>
            </a:r>
            <a:r>
              <a:rPr lang="zh-CN" altLang="en-U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CN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to perform joins   </a:t>
            </a:r>
          </a:p>
          <a:p>
            <a:r>
              <a:rPr lang="en-US" altLang="zh-C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</a:t>
            </a:r>
            <a:r>
              <a:rPr lang="en-US" altLang="zh-CN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and unions</a:t>
            </a:r>
            <a:endParaRPr lang="en-GB" sz="1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A57714-5280-314E-A702-E1A5D3E5794A}"/>
              </a:ext>
            </a:extLst>
          </p:cNvPr>
          <p:cNvSpPr txBox="1"/>
          <p:nvPr/>
        </p:nvSpPr>
        <p:spPr>
          <a:xfrm>
            <a:off x="6476300" y="4080398"/>
            <a:ext cx="488239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Privacy problem due to distributed </a:t>
            </a:r>
          </a:p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communications</a:t>
            </a:r>
            <a:endParaRPr lang="en-GB" sz="1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64B421-6D56-FB49-8265-01C8E54E4DA2}"/>
              </a:ext>
            </a:extLst>
          </p:cNvPr>
          <p:cNvSpPr txBox="1"/>
          <p:nvPr/>
        </p:nvSpPr>
        <p:spPr>
          <a:xfrm>
            <a:off x="6476300" y="5019890"/>
            <a:ext cx="488239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u="sng" dirty="0"/>
              <a:t>Research problem</a:t>
            </a:r>
            <a:r>
              <a:rPr lang="en-US" dirty="0"/>
              <a:t>: how to train ML models on distributed tables requiring joins and unions without table sharing?</a:t>
            </a:r>
            <a:endParaRPr lang="en-GB" sz="1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FCBBBA-F84D-0A41-9FE5-0E6E554CC810}"/>
              </a:ext>
            </a:extLst>
          </p:cNvPr>
          <p:cNvSpPr txBox="1"/>
          <p:nvPr/>
        </p:nvSpPr>
        <p:spPr>
          <a:xfrm>
            <a:off x="6476300" y="3287497"/>
            <a:ext cx="488239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High storage and computation overhead   </a:t>
            </a:r>
          </a:p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for </a:t>
            </a:r>
            <a:r>
              <a:rPr lang="en-CH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learning over </a:t>
            </a:r>
            <a:r>
              <a:rPr lang="en-US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large joined table</a:t>
            </a:r>
            <a:endParaRPr lang="en-GB" sz="1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44B813-D7E8-A14C-A085-7E42B264EEED}"/>
              </a:ext>
            </a:extLst>
          </p:cNvPr>
          <p:cNvSpPr txBox="1"/>
          <p:nvPr/>
        </p:nvSpPr>
        <p:spPr>
          <a:xfrm>
            <a:off x="497075" y="2155768"/>
            <a:ext cx="4066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Distributed/cloud databases</a:t>
            </a:r>
            <a:endParaRPr lang="en-CH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DFC8D83-7A7D-3E45-81A1-78EC7B714AEA}"/>
              </a:ext>
            </a:extLst>
          </p:cNvPr>
          <p:cNvSpPr txBox="1"/>
          <p:nvPr/>
        </p:nvSpPr>
        <p:spPr>
          <a:xfrm>
            <a:off x="6357936" y="2027338"/>
            <a:ext cx="50007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Challenges</a:t>
            </a:r>
            <a:endParaRPr lang="en-CH" b="1" dirty="0"/>
          </a:p>
        </p:txBody>
      </p:sp>
    </p:spTree>
    <p:extLst>
      <p:ext uri="{BB962C8B-B14F-4D97-AF65-F5344CB8AC3E}">
        <p14:creationId xmlns:p14="http://schemas.microsoft.com/office/powerpoint/2010/main" val="163093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BF73BFF-DA04-A648-8873-1183411F9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869" y="1372790"/>
            <a:ext cx="5443260" cy="2019537"/>
          </a:xfrm>
        </p:spPr>
        <p:txBody>
          <a:bodyPr>
            <a:normAutofit/>
          </a:bodyPr>
          <a:lstStyle/>
          <a:p>
            <a:r>
              <a:rPr lang="en-US" sz="2000" dirty="0"/>
              <a:t>Learning over joins </a:t>
            </a:r>
            <a:r>
              <a:rPr lang="en-US" sz="2000" i="1" dirty="0"/>
              <a:t>in a single database </a:t>
            </a:r>
            <a:r>
              <a:rPr lang="en-US" sz="2000" dirty="0"/>
              <a:t>without materializing the joined</a:t>
            </a:r>
            <a:r>
              <a:rPr lang="zh-CN" altLang="en-US" sz="2000" dirty="0"/>
              <a:t> </a:t>
            </a:r>
            <a:r>
              <a:rPr lang="en-US" altLang="zh-CN" sz="2000" dirty="0"/>
              <a:t>table</a:t>
            </a:r>
            <a:endParaRPr lang="en-CH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59B7B3-6929-DE4A-BBC7-2EDF2B84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work – Factorized learning</a:t>
            </a:r>
            <a:endParaRPr lang="en-CH" dirty="0"/>
          </a:p>
        </p:txBody>
      </p:sp>
      <p:sp>
        <p:nvSpPr>
          <p:cNvPr id="41" name="Subtitle 1">
            <a:extLst>
              <a:ext uri="{FF2B5EF4-FFF2-40B4-BE49-F238E27FC236}">
                <a16:creationId xmlns:a16="http://schemas.microsoft.com/office/drawing/2014/main" id="{96DC1862-26A9-8C47-A530-6DEBC41C1DD7}"/>
              </a:ext>
            </a:extLst>
          </p:cNvPr>
          <p:cNvSpPr txBox="1">
            <a:spLocks/>
          </p:cNvSpPr>
          <p:nvPr/>
        </p:nvSpPr>
        <p:spPr>
          <a:xfrm>
            <a:off x="5735782" y="1372790"/>
            <a:ext cx="5901349" cy="3049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.PingFang SC Regular"/>
              <a:buChar char="－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Factorized learning approaches </a:t>
            </a:r>
            <a:r>
              <a:rPr lang="en-GB" sz="2000" baseline="30000" dirty="0">
                <a:solidFill>
                  <a:schemeClr val="accent1">
                    <a:lumMod val="75000"/>
                  </a:schemeClr>
                </a:solidFill>
              </a:rPr>
              <a:t>[1, 2, 3, 4]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Decouple the ML computation, distribute partial computation to each table, and aggregate/join the computation results.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Only support specific ML training algorithm (Gradient Descent), but do not support more efficient (mini-batch) SGD.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Linear models </a:t>
            </a:r>
            <a:r>
              <a:rPr lang="en-GB" sz="1500" dirty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</a:t>
            </a:r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,  Neural network models </a:t>
            </a:r>
            <a:r>
              <a:rPr lang="en-GB" sz="1500" dirty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</a:t>
            </a:r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lvl="1"/>
            <a:endParaRPr lang="en-GB" sz="18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CH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C0CDE9-D784-C047-ACD7-EA60BE0408DC}"/>
              </a:ext>
            </a:extLst>
          </p:cNvPr>
          <p:cNvSpPr txBox="1"/>
          <p:nvPr/>
        </p:nvSpPr>
        <p:spPr>
          <a:xfrm>
            <a:off x="497074" y="5357464"/>
            <a:ext cx="1064399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Arun Kumar et al. </a:t>
            </a:r>
            <a:r>
              <a:rPr lang="en-CH" sz="1200" b="1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Generalized Linear Models Over Normalized Data. 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SIGMOD 2015</a:t>
            </a:r>
            <a:endParaRPr lang="en-CH" sz="1400" dirty="0">
              <a:solidFill>
                <a:schemeClr val="bg1">
                  <a:lumMod val="50000"/>
                </a:schemeClr>
              </a:solidFill>
              <a:effectLst/>
              <a:latin typeface="Georgia" panose="020405020504050203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Maximilian Schleich et al. </a:t>
            </a:r>
            <a:r>
              <a:rPr lang="en-CH" sz="1200" b="1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Linear Regression Models over Factorized Joins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SIGMOD 2016</a:t>
            </a:r>
            <a:endParaRPr lang="en-CH" sz="1400" dirty="0">
              <a:solidFill>
                <a:schemeClr val="bg1">
                  <a:lumMod val="50000"/>
                </a:schemeClr>
              </a:solidFill>
              <a:latin typeface="Georgia" panose="020405020504050203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Lingjiao Chen et al. </a:t>
            </a:r>
            <a:r>
              <a:rPr lang="en-CH" sz="1200" b="1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Towards Linear Algebra over Normalized Data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VLDB 2017</a:t>
            </a:r>
            <a:endParaRPr lang="en-CH" sz="1400" dirty="0">
              <a:solidFill>
                <a:schemeClr val="bg1">
                  <a:lumMod val="50000"/>
                </a:schemeClr>
              </a:solidFill>
              <a:effectLst/>
              <a:latin typeface="Georgia" panose="020405020504050203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fontAlgn="base">
              <a:spcBef>
                <a:spcPts val="600"/>
              </a:spcBef>
              <a:buFont typeface="+mj-lt"/>
              <a:buAutoNum type="arabicPeriod"/>
            </a:pP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Maximilian Schleich et al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H" sz="1200" b="1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Layered Aggregate Engine for Analytics Workloads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SIGMOD 2019</a:t>
            </a:r>
            <a:endParaRPr lang="en-CH" sz="1400" dirty="0">
              <a:solidFill>
                <a:schemeClr val="bg1">
                  <a:lumMod val="50000"/>
                </a:schemeClr>
              </a:solidFill>
              <a:effectLst/>
              <a:latin typeface="Georgia" panose="02040502050405020303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773D21-5CE4-3043-8A11-AF6A4E9FE2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27"/>
          <a:stretch/>
        </p:blipFill>
        <p:spPr>
          <a:xfrm>
            <a:off x="497074" y="2558352"/>
            <a:ext cx="4438501" cy="21825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1B6BE6-63CB-714D-884A-9100E665E9BA}"/>
              </a:ext>
            </a:extLst>
          </p:cNvPr>
          <p:cNvSpPr txBox="1"/>
          <p:nvPr/>
        </p:nvSpPr>
        <p:spPr>
          <a:xfrm>
            <a:off x="1505327" y="3879946"/>
            <a:ext cx="721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accent1"/>
                </a:solidFill>
                <a:ea typeface="微软雅黑"/>
              </a:rPr>
              <a:t>join</a:t>
            </a:r>
            <a:endParaRPr lang="en-CH" dirty="0">
              <a:solidFill>
                <a:schemeClr val="accen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CBD23-A9B1-9F46-A355-57EBF69B5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373" y="3628914"/>
            <a:ext cx="2019300" cy="2667000"/>
          </a:xfrm>
          <a:prstGeom prst="rect">
            <a:avLst/>
          </a:prstGeom>
        </p:spPr>
      </p:pic>
      <p:sp>
        <p:nvSpPr>
          <p:cNvPr id="9" name="Can 8">
            <a:extLst>
              <a:ext uri="{FF2B5EF4-FFF2-40B4-BE49-F238E27FC236}">
                <a16:creationId xmlns:a16="http://schemas.microsoft.com/office/drawing/2014/main" id="{CB1021E8-7AC8-9247-94A6-A888289652BD}"/>
              </a:ext>
            </a:extLst>
          </p:cNvPr>
          <p:cNvSpPr/>
          <p:nvPr/>
        </p:nvSpPr>
        <p:spPr bwMode="auto">
          <a:xfrm>
            <a:off x="1695215" y="4265613"/>
            <a:ext cx="902491" cy="672277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r>
              <a:rPr lang="en-US" altLang="zh-CN" sz="1400" kern="0" dirty="0">
                <a:solidFill>
                  <a:schemeClr val="accent1"/>
                </a:solidFill>
                <a:ea typeface="微软雅黑"/>
              </a:rPr>
              <a:t>Single DB</a:t>
            </a:r>
            <a:endParaRPr kumimoji="0" lang="en-CH" sz="14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楷体_GB2312" pitchFamily="49" charset="-122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8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157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59B7B3-6929-DE4A-BBC7-2EDF2B84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work – Federated learning</a:t>
            </a:r>
            <a:endParaRPr lang="en-CH" dirty="0"/>
          </a:p>
        </p:txBody>
      </p:sp>
      <p:sp>
        <p:nvSpPr>
          <p:cNvPr id="19" name="Subtitle 1">
            <a:extLst>
              <a:ext uri="{FF2B5EF4-FFF2-40B4-BE49-F238E27FC236}">
                <a16:creationId xmlns:a16="http://schemas.microsoft.com/office/drawing/2014/main" id="{47D5A16E-593C-B64D-9A79-8CBAC9FEF36E}"/>
              </a:ext>
            </a:extLst>
          </p:cNvPr>
          <p:cNvSpPr txBox="1">
            <a:spLocks/>
          </p:cNvSpPr>
          <p:nvPr/>
        </p:nvSpPr>
        <p:spPr>
          <a:xfrm>
            <a:off x="5735782" y="1372790"/>
            <a:ext cx="6260040" cy="3049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rgbClr val="29235C"/>
              </a:buClr>
              <a:buFont typeface="Wingdings" pitchFamily="2" charset="2"/>
              <a:buChar char="§"/>
              <a:defRPr sz="2600" b="0" i="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.PingFang SC Regular"/>
              <a:buChar char="－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Federated learning approaches </a:t>
            </a:r>
            <a:r>
              <a:rPr lang="en-GB" sz="2000" baseline="30000" dirty="0"/>
              <a:t>[1, 2, 3, 4]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Push ML computation (decouple gradient computation) to each table and aggregates the computation results.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Suppose a table is either horizontally or vertically partitioned.</a:t>
            </a:r>
          </a:p>
          <a:p>
            <a:pPr lvl="1"/>
            <a:r>
              <a:rPr lang="en-GB" sz="1500" dirty="0">
                <a:solidFill>
                  <a:schemeClr val="accent6">
                    <a:lumMod val="50000"/>
                  </a:schemeClr>
                </a:solidFill>
              </a:rPr>
              <a:t>SQL joins and hybrid scenarios (joins and unions) </a:t>
            </a:r>
            <a:r>
              <a:rPr lang="en-GB" sz="1500" dirty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</a:t>
            </a:r>
            <a:endParaRPr lang="en-GB" sz="1500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endParaRPr lang="en-GB" sz="1800" dirty="0"/>
          </a:p>
          <a:p>
            <a:endParaRPr lang="en-CH" sz="24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929098B-ED1B-6B48-BDE2-11171C61C3F0}"/>
              </a:ext>
            </a:extLst>
          </p:cNvPr>
          <p:cNvGrpSpPr/>
          <p:nvPr/>
        </p:nvGrpSpPr>
        <p:grpSpPr>
          <a:xfrm>
            <a:off x="1613565" y="1789281"/>
            <a:ext cx="665038" cy="1639480"/>
            <a:chOff x="8942741" y="3303815"/>
            <a:chExt cx="665038" cy="1639480"/>
          </a:xfrm>
        </p:grpSpPr>
        <p:pic>
          <p:nvPicPr>
            <p:cNvPr id="40" name="Picture 6" descr="Data, table, grid, spreadsheet, document">
              <a:extLst>
                <a:ext uri="{FF2B5EF4-FFF2-40B4-BE49-F238E27FC236}">
                  <a16:creationId xmlns:a16="http://schemas.microsoft.com/office/drawing/2014/main" id="{F781D69B-1DEE-1242-9946-94683BCBEE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4278524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42" name="Picture 6" descr="Data, table, grid, spreadsheet, document">
              <a:extLst>
                <a:ext uri="{FF2B5EF4-FFF2-40B4-BE49-F238E27FC236}">
                  <a16:creationId xmlns:a16="http://schemas.microsoft.com/office/drawing/2014/main" id="{98B39192-C33F-B040-B789-530EB37655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789931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43" name="Picture 6" descr="Data, table, grid, spreadsheet, document">
              <a:extLst>
                <a:ext uri="{FF2B5EF4-FFF2-40B4-BE49-F238E27FC236}">
                  <a16:creationId xmlns:a16="http://schemas.microsoft.com/office/drawing/2014/main" id="{F655C5AE-F9B7-3440-B62B-FD656FCC79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303815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CDC7C67-5113-8943-9503-7A7E17D8E03A}"/>
              </a:ext>
            </a:extLst>
          </p:cNvPr>
          <p:cNvSpPr txBox="1"/>
          <p:nvPr/>
        </p:nvSpPr>
        <p:spPr>
          <a:xfrm>
            <a:off x="1172366" y="1226605"/>
            <a:ext cx="15474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Logical global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table</a:t>
            </a:r>
            <a:endParaRPr lang="en-CH" sz="1600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115965-3DF1-AB46-8F11-177958579234}"/>
              </a:ext>
            </a:extLst>
          </p:cNvPr>
          <p:cNvGrpSpPr/>
          <p:nvPr/>
        </p:nvGrpSpPr>
        <p:grpSpPr>
          <a:xfrm>
            <a:off x="2089964" y="4996068"/>
            <a:ext cx="665038" cy="1159276"/>
            <a:chOff x="8942741" y="3303815"/>
            <a:chExt cx="665038" cy="1159276"/>
          </a:xfrm>
        </p:grpSpPr>
        <p:pic>
          <p:nvPicPr>
            <p:cNvPr id="47" name="Picture 6" descr="Data, table, grid, spreadsheet, document">
              <a:extLst>
                <a:ext uri="{FF2B5EF4-FFF2-40B4-BE49-F238E27FC236}">
                  <a16:creationId xmlns:a16="http://schemas.microsoft.com/office/drawing/2014/main" id="{5C2C8007-8195-4847-8DCB-38A62C0246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798320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48" name="Picture 6" descr="Data, table, grid, spreadsheet, document">
              <a:extLst>
                <a:ext uri="{FF2B5EF4-FFF2-40B4-BE49-F238E27FC236}">
                  <a16:creationId xmlns:a16="http://schemas.microsoft.com/office/drawing/2014/main" id="{39D2C072-09A0-A744-9D75-CDCE2649B7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303815"/>
              <a:ext cx="665038" cy="68149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21EECC36-3075-0649-A1DD-AEAC86BE1B9A}"/>
              </a:ext>
            </a:extLst>
          </p:cNvPr>
          <p:cNvSpPr txBox="1"/>
          <p:nvPr/>
        </p:nvSpPr>
        <p:spPr>
          <a:xfrm>
            <a:off x="1231459" y="4418503"/>
            <a:ext cx="1786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Logical global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table</a:t>
            </a:r>
            <a:endParaRPr lang="en-CH" sz="1600" dirty="0"/>
          </a:p>
        </p:txBody>
      </p:sp>
      <p:pic>
        <p:nvPicPr>
          <p:cNvPr id="54" name="Picture 6" descr="Data, table, grid, spreadsheet, document">
            <a:extLst>
              <a:ext uri="{FF2B5EF4-FFF2-40B4-BE49-F238E27FC236}">
                <a16:creationId xmlns:a16="http://schemas.microsoft.com/office/drawing/2014/main" id="{532D845F-4972-564B-B064-ECB2BF758E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8" b="3497"/>
          <a:stretch/>
        </p:blipFill>
        <p:spPr bwMode="auto">
          <a:xfrm>
            <a:off x="3337422" y="3252643"/>
            <a:ext cx="665038" cy="66477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5" name="Picture 6" descr="Data, table, grid, spreadsheet, document">
            <a:extLst>
              <a:ext uri="{FF2B5EF4-FFF2-40B4-BE49-F238E27FC236}">
                <a16:creationId xmlns:a16="http://schemas.microsoft.com/office/drawing/2014/main" id="{F899A46A-2631-8A43-A5D5-55F58C598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8" b="3497"/>
          <a:stretch/>
        </p:blipFill>
        <p:spPr bwMode="auto">
          <a:xfrm>
            <a:off x="3337422" y="2330730"/>
            <a:ext cx="665038" cy="66477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6" name="Picture 6" descr="Data, table, grid, spreadsheet, document">
            <a:extLst>
              <a:ext uri="{FF2B5EF4-FFF2-40B4-BE49-F238E27FC236}">
                <a16:creationId xmlns:a16="http://schemas.microsoft.com/office/drawing/2014/main" id="{E2F4FD8D-D3D7-C745-84C3-57C2C07D9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8" b="3497"/>
          <a:stretch/>
        </p:blipFill>
        <p:spPr bwMode="auto">
          <a:xfrm>
            <a:off x="3337422" y="1458173"/>
            <a:ext cx="665038" cy="66477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AB33E29-AD05-B640-B72E-A6A480D5C2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84" t="14396" r="49692" b="63068"/>
          <a:stretch/>
        </p:blipFill>
        <p:spPr>
          <a:xfrm>
            <a:off x="302158" y="2038410"/>
            <a:ext cx="1122654" cy="90933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F91A3F-ED6A-4943-9754-DAAFF8316536}"/>
              </a:ext>
            </a:extLst>
          </p:cNvPr>
          <p:cNvCxnSpPr>
            <a:stCxn id="43" idx="3"/>
            <a:endCxn id="56" idx="1"/>
          </p:cNvCxnSpPr>
          <p:nvPr/>
        </p:nvCxnSpPr>
        <p:spPr>
          <a:xfrm flipV="1">
            <a:off x="2278603" y="1790559"/>
            <a:ext cx="1058819" cy="3311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BBDD56-139F-094C-92D7-E80F029BAEF9}"/>
              </a:ext>
            </a:extLst>
          </p:cNvPr>
          <p:cNvCxnSpPr>
            <a:cxnSpLocks/>
            <a:endCxn id="55" idx="1"/>
          </p:cNvCxnSpPr>
          <p:nvPr/>
        </p:nvCxnSpPr>
        <p:spPr>
          <a:xfrm flipV="1">
            <a:off x="2278603" y="2663116"/>
            <a:ext cx="1058819" cy="66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07092F9-1500-AE4A-B746-987BB3727538}"/>
              </a:ext>
            </a:extLst>
          </p:cNvPr>
          <p:cNvCxnSpPr>
            <a:cxnSpLocks/>
            <a:endCxn id="54" idx="1"/>
          </p:cNvCxnSpPr>
          <p:nvPr/>
        </p:nvCxnSpPr>
        <p:spPr>
          <a:xfrm>
            <a:off x="2278603" y="3116248"/>
            <a:ext cx="1058819" cy="468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F2CE6E7-C892-ED4D-B8CD-3060A06A66E5}"/>
              </a:ext>
            </a:extLst>
          </p:cNvPr>
          <p:cNvSpPr txBox="1"/>
          <p:nvPr/>
        </p:nvSpPr>
        <p:spPr>
          <a:xfrm>
            <a:off x="2808012" y="1055494"/>
            <a:ext cx="18328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Partitioned tables</a:t>
            </a:r>
            <a:endParaRPr lang="en-CH" sz="1600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3F53585-660D-DD47-B9C1-DE2C9F56FAAC}"/>
              </a:ext>
            </a:extLst>
          </p:cNvPr>
          <p:cNvGrpSpPr/>
          <p:nvPr/>
        </p:nvGrpSpPr>
        <p:grpSpPr>
          <a:xfrm>
            <a:off x="1459429" y="4996320"/>
            <a:ext cx="665038" cy="1159276"/>
            <a:chOff x="8942741" y="3303815"/>
            <a:chExt cx="665038" cy="1159276"/>
          </a:xfrm>
        </p:grpSpPr>
        <p:pic>
          <p:nvPicPr>
            <p:cNvPr id="71" name="Picture 6" descr="Data, table, grid, spreadsheet, document">
              <a:extLst>
                <a:ext uri="{FF2B5EF4-FFF2-40B4-BE49-F238E27FC236}">
                  <a16:creationId xmlns:a16="http://schemas.microsoft.com/office/drawing/2014/main" id="{733EC57F-F228-AF4D-818F-D84C6FDB8D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798320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72" name="Picture 6" descr="Data, table, grid, spreadsheet, document">
              <a:extLst>
                <a:ext uri="{FF2B5EF4-FFF2-40B4-BE49-F238E27FC236}">
                  <a16:creationId xmlns:a16="http://schemas.microsoft.com/office/drawing/2014/main" id="{AFEEB476-34BF-B846-912E-7C2DBBE54D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303815"/>
              <a:ext cx="665038" cy="681495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C27BAB48-1DF6-3D42-BB4E-89D0F40865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84" t="14396" r="49692" b="63068"/>
          <a:stretch/>
        </p:blipFill>
        <p:spPr>
          <a:xfrm>
            <a:off x="302158" y="5008142"/>
            <a:ext cx="1122654" cy="909333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2CD6F20C-EE59-D440-BACF-06FCC4CABD3A}"/>
              </a:ext>
            </a:extLst>
          </p:cNvPr>
          <p:cNvGrpSpPr/>
          <p:nvPr/>
        </p:nvGrpSpPr>
        <p:grpSpPr>
          <a:xfrm>
            <a:off x="3337422" y="5409943"/>
            <a:ext cx="665038" cy="1167589"/>
            <a:chOff x="8942741" y="3303815"/>
            <a:chExt cx="665038" cy="1167589"/>
          </a:xfrm>
        </p:grpSpPr>
        <p:pic>
          <p:nvPicPr>
            <p:cNvPr id="82" name="Picture 6" descr="Data, table, grid, spreadsheet, document">
              <a:extLst>
                <a:ext uri="{FF2B5EF4-FFF2-40B4-BE49-F238E27FC236}">
                  <a16:creationId xmlns:a16="http://schemas.microsoft.com/office/drawing/2014/main" id="{5D6909E0-C66D-FA4E-A4B7-10AB92B4D4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806633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83" name="Picture 6" descr="Data, table, grid, spreadsheet, document">
              <a:extLst>
                <a:ext uri="{FF2B5EF4-FFF2-40B4-BE49-F238E27FC236}">
                  <a16:creationId xmlns:a16="http://schemas.microsoft.com/office/drawing/2014/main" id="{CE81273A-C8B5-6544-A7F8-C2E0D190DF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303815"/>
              <a:ext cx="665038" cy="68149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B1DF280-E17A-4948-92FE-37A6ACD0FA5E}"/>
              </a:ext>
            </a:extLst>
          </p:cNvPr>
          <p:cNvGrpSpPr/>
          <p:nvPr/>
        </p:nvGrpSpPr>
        <p:grpSpPr>
          <a:xfrm>
            <a:off x="3337422" y="4141107"/>
            <a:ext cx="665038" cy="1159276"/>
            <a:chOff x="8942741" y="3303815"/>
            <a:chExt cx="665038" cy="1159276"/>
          </a:xfrm>
        </p:grpSpPr>
        <p:pic>
          <p:nvPicPr>
            <p:cNvPr id="85" name="Picture 6" descr="Data, table, grid, spreadsheet, document">
              <a:extLst>
                <a:ext uri="{FF2B5EF4-FFF2-40B4-BE49-F238E27FC236}">
                  <a16:creationId xmlns:a16="http://schemas.microsoft.com/office/drawing/2014/main" id="{12DF3319-F67F-E447-8E19-2569B2639A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798320"/>
              <a:ext cx="665038" cy="664771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86" name="Picture 6" descr="Data, table, grid, spreadsheet, document">
              <a:extLst>
                <a:ext uri="{FF2B5EF4-FFF2-40B4-BE49-F238E27FC236}">
                  <a16:creationId xmlns:a16="http://schemas.microsoft.com/office/drawing/2014/main" id="{0FBAADF2-B007-444E-BEF7-0028C78772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" b="3497"/>
            <a:stretch/>
          </p:blipFill>
          <p:spPr bwMode="auto">
            <a:xfrm>
              <a:off x="8942741" y="3303815"/>
              <a:ext cx="665038" cy="681495"/>
            </a:xfrm>
            <a:prstGeom prst="rect">
              <a:avLst/>
            </a:prstGeom>
            <a:solidFill>
              <a:schemeClr val="bg1"/>
            </a:solidFill>
          </p:spPr>
        </p:pic>
      </p:grp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555079CF-1A9C-5E4F-A95D-904BE98F76CD}"/>
              </a:ext>
            </a:extLst>
          </p:cNvPr>
          <p:cNvCxnSpPr>
            <a:cxnSpLocks/>
          </p:cNvCxnSpPr>
          <p:nvPr/>
        </p:nvCxnSpPr>
        <p:spPr>
          <a:xfrm flipV="1">
            <a:off x="2737402" y="4694243"/>
            <a:ext cx="618548" cy="855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809759AD-19C6-6B4D-AE5F-0BF709341948}"/>
              </a:ext>
            </a:extLst>
          </p:cNvPr>
          <p:cNvCxnSpPr>
            <a:cxnSpLocks/>
          </p:cNvCxnSpPr>
          <p:nvPr/>
        </p:nvCxnSpPr>
        <p:spPr>
          <a:xfrm>
            <a:off x="2737402" y="5549480"/>
            <a:ext cx="598537" cy="426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A6FADCAA-89DE-3D44-BF31-118456F160F8}"/>
              </a:ext>
            </a:extLst>
          </p:cNvPr>
          <p:cNvSpPr txBox="1"/>
          <p:nvPr/>
        </p:nvSpPr>
        <p:spPr>
          <a:xfrm>
            <a:off x="4144857" y="2277175"/>
            <a:ext cx="13670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Horizontal</a:t>
            </a:r>
          </a:p>
          <a:p>
            <a:pPr algn="ctr"/>
            <a:r>
              <a:rPr lang="en-GB" sz="1600" b="1" dirty="0"/>
              <a:t>Federated</a:t>
            </a:r>
          </a:p>
          <a:p>
            <a:pPr algn="ctr"/>
            <a:r>
              <a:rPr lang="en-GB" sz="1600" b="1" dirty="0"/>
              <a:t>Learning</a:t>
            </a:r>
            <a:endParaRPr lang="en-CH" sz="1600" b="1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D3D41BD-6F5D-8C4D-A369-B6C69C83BDC4}"/>
              </a:ext>
            </a:extLst>
          </p:cNvPr>
          <p:cNvSpPr txBox="1"/>
          <p:nvPr/>
        </p:nvSpPr>
        <p:spPr>
          <a:xfrm>
            <a:off x="4144857" y="5081069"/>
            <a:ext cx="13670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Vertical</a:t>
            </a:r>
          </a:p>
          <a:p>
            <a:pPr algn="ctr"/>
            <a:r>
              <a:rPr lang="en-GB" sz="1600" b="1" dirty="0"/>
              <a:t>Federated</a:t>
            </a:r>
          </a:p>
          <a:p>
            <a:pPr algn="ctr"/>
            <a:r>
              <a:rPr lang="en-GB" sz="1600" b="1" dirty="0"/>
              <a:t>Learning</a:t>
            </a:r>
            <a:endParaRPr lang="en-CH" sz="1600" b="1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DAEC3C0-A5D2-0644-B321-29DD254C18E2}"/>
              </a:ext>
            </a:extLst>
          </p:cNvPr>
          <p:cNvSpPr txBox="1"/>
          <p:nvPr/>
        </p:nvSpPr>
        <p:spPr>
          <a:xfrm>
            <a:off x="5976850" y="4742598"/>
            <a:ext cx="60189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CH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Yang Liu et al. </a:t>
            </a:r>
            <a:r>
              <a:rPr lang="en-CH" sz="12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Vertical Federated Learning: Concepts, Advances, and Challenges</a:t>
            </a:r>
            <a:r>
              <a:rPr lang="en-CH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IEEE TKDE 2024</a:t>
            </a:r>
          </a:p>
          <a:p>
            <a:pPr marL="342900" indent="-342900">
              <a:buAutoNum type="arabicPeriod"/>
            </a:pPr>
            <a:r>
              <a:rPr lang="en-GB" sz="1200" dirty="0" err="1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Qiang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Yang et al. </a:t>
            </a: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Federated Machine Learning: Concept and Applications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ACM TIST 2019</a:t>
            </a:r>
          </a:p>
          <a:p>
            <a:pPr marL="342900" indent="-342900">
              <a:buAutoNum type="arabicPeriod"/>
            </a:pPr>
            <a:r>
              <a:rPr lang="en-GB" sz="1200" dirty="0" err="1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Qinbin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Li et al. </a:t>
            </a: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Federated Learning on Non-IID Data Silos: An Experimental Study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ICDE 2022</a:t>
            </a:r>
          </a:p>
          <a:p>
            <a:pPr marL="342900" indent="-342900">
              <a:buAutoNum type="arabicPeriod"/>
            </a:pPr>
            <a:r>
              <a:rPr lang="en-GB" sz="1200" dirty="0" err="1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Afsana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Khan et al. </a:t>
            </a:r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Vertical federated learning: a structured literature review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Knowl</a:t>
            </a:r>
            <a:r>
              <a:rPr lang="en-GB" sz="1200" dirty="0">
                <a:solidFill>
                  <a:schemeClr val="bg1">
                    <a:lumMod val="50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Inf. Syst. 2025</a:t>
            </a:r>
            <a:endParaRPr lang="en-CH" sz="1200" dirty="0">
              <a:solidFill>
                <a:schemeClr val="bg1">
                  <a:lumMod val="50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70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5A933872-15FD-824F-A1AB-A46F350C4E03}"/>
              </a:ext>
            </a:extLst>
          </p:cNvPr>
          <p:cNvSpPr txBox="1"/>
          <p:nvPr/>
        </p:nvSpPr>
        <p:spPr>
          <a:xfrm>
            <a:off x="497074" y="1233683"/>
            <a:ext cx="4593628" cy="990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Problem:</a:t>
            </a:r>
          </a:p>
          <a:p>
            <a:pPr algn="ctr">
              <a:lnSpc>
                <a:spcPct val="120000"/>
              </a:lnSpc>
            </a:pPr>
            <a:r>
              <a:rPr lang="en-US" altLang="zh-CN" sz="1600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Train ML models on the global joined table without table sharing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FD8D70-A188-2F4C-812A-20B7B76C163A}"/>
              </a:ext>
            </a:extLst>
          </p:cNvPr>
          <p:cNvSpPr txBox="1"/>
          <p:nvPr/>
        </p:nvSpPr>
        <p:spPr>
          <a:xfrm>
            <a:off x="6162098" y="1222760"/>
            <a:ext cx="5537927" cy="98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b="1" kern="0" dirty="0">
                <a:solidFill>
                  <a:schemeClr val="accent1"/>
                </a:solidFill>
                <a:latin typeface="Georgia" panose="02040502050405020303" pitchFamily="18" charset="0"/>
                <a:ea typeface="微软雅黑"/>
              </a:rPr>
              <a:t>Two-level decomposition: </a:t>
            </a:r>
          </a:p>
          <a:p>
            <a:pPr algn="ctr">
              <a:lnSpc>
                <a:spcPct val="120000"/>
              </a:lnSpc>
            </a:pPr>
            <a:r>
              <a:rPr lang="en-GB" sz="1600" dirty="0">
                <a:solidFill>
                  <a:schemeClr val="accent1"/>
                </a:solidFill>
                <a:latin typeface="Georgia" panose="02040502050405020303" pitchFamily="18" charset="0"/>
              </a:rPr>
              <a:t>Decompose the learning process into two steps: </a:t>
            </a:r>
          </a:p>
          <a:p>
            <a:pPr algn="ctr">
              <a:lnSpc>
                <a:spcPct val="120000"/>
              </a:lnSpc>
            </a:pPr>
            <a:r>
              <a:rPr lang="en-GB" sz="1600" dirty="0">
                <a:solidFill>
                  <a:schemeClr val="accent1"/>
                </a:solidFill>
                <a:latin typeface="Georgia" panose="02040502050405020303" pitchFamily="18" charset="0"/>
              </a:rPr>
              <a:t>(1) learning over joins, followed by (2) learning over unions</a:t>
            </a:r>
            <a:endParaRPr lang="en-US" altLang="zh-CN" sz="1600" kern="0" dirty="0">
              <a:solidFill>
                <a:schemeClr val="accent1"/>
              </a:solidFill>
              <a:latin typeface="Georgia" panose="02040502050405020303" pitchFamily="18" charset="0"/>
              <a:ea typeface="微软雅黑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E4E6334A-8963-4F44-8A7F-E37CCE4C9D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84" t="14396" r="49692" b="63068"/>
          <a:stretch/>
        </p:blipFill>
        <p:spPr>
          <a:xfrm>
            <a:off x="9805861" y="2339553"/>
            <a:ext cx="1129309" cy="91472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1004AB94-68F4-444F-A07A-6EE9C9CAD465}"/>
              </a:ext>
            </a:extLst>
          </p:cNvPr>
          <p:cNvSpPr txBox="1"/>
          <p:nvPr/>
        </p:nvSpPr>
        <p:spPr>
          <a:xfrm>
            <a:off x="6732931" y="3661066"/>
            <a:ext cx="4294952" cy="9523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Learning over Joins</a:t>
            </a:r>
          </a:p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 Pushes ML computation down to the individual tables being joined</a:t>
            </a:r>
            <a:endParaRPr lang="en-CH" sz="1600" dirty="0">
              <a:solidFill>
                <a:schemeClr val="accent1"/>
              </a:solidFill>
              <a:latin typeface="Georgia" panose="02040502050405020303" pitchFamily="18" charset="0"/>
              <a:ea typeface="Microsoft YaHei" panose="020B0503020204020204" pitchFamily="34" charset="-12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26D6061-E03B-544E-B8CE-925DA9479458}"/>
              </a:ext>
            </a:extLst>
          </p:cNvPr>
          <p:cNvSpPr txBox="1"/>
          <p:nvPr/>
        </p:nvSpPr>
        <p:spPr>
          <a:xfrm>
            <a:off x="6732930" y="5082443"/>
            <a:ext cx="4294952" cy="9523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4874C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Learning over Unions</a:t>
            </a:r>
          </a:p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 Further pushes learning down to the horizontal partitions of each</a:t>
            </a:r>
            <a:r>
              <a:rPr lang="zh-CN" altLang="en-US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table</a:t>
            </a:r>
            <a:endParaRPr lang="en-CH" sz="1600" dirty="0">
              <a:solidFill>
                <a:schemeClr val="accent1"/>
              </a:solidFill>
              <a:latin typeface="Georgia" panose="02040502050405020303" pitchFamily="18" charset="0"/>
              <a:ea typeface="Microsoft YaHei" panose="020B0503020204020204" pitchFamily="34" charset="-122"/>
            </a:endParaRPr>
          </a:p>
        </p:txBody>
      </p:sp>
      <p:sp>
        <p:nvSpPr>
          <p:cNvPr id="51" name="Internal Storage 50">
            <a:extLst>
              <a:ext uri="{FF2B5EF4-FFF2-40B4-BE49-F238E27FC236}">
                <a16:creationId xmlns:a16="http://schemas.microsoft.com/office/drawing/2014/main" id="{E3F15777-7A96-EE41-9B2C-1EEA2DB1AECA}"/>
              </a:ext>
            </a:extLst>
          </p:cNvPr>
          <p:cNvSpPr/>
          <p:nvPr/>
        </p:nvSpPr>
        <p:spPr>
          <a:xfrm>
            <a:off x="8079357" y="2293215"/>
            <a:ext cx="1624132" cy="923505"/>
          </a:xfrm>
          <a:prstGeom prst="flowChartInternalStorag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H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Logical joined</a:t>
            </a:r>
          </a:p>
          <a:p>
            <a:pPr algn="ctr"/>
            <a:r>
              <a:rPr lang="en-CH" sz="1600" dirty="0">
                <a:solidFill>
                  <a:schemeClr val="accent1"/>
                </a:solidFill>
                <a:latin typeface="Georgia" panose="02040502050405020303" pitchFamily="18" charset="0"/>
                <a:ea typeface="Microsoft YaHei" panose="020B0503020204020204" pitchFamily="34" charset="-122"/>
              </a:rPr>
              <a:t>table</a:t>
            </a:r>
            <a:endParaRPr lang="en-GB" sz="1600" dirty="0">
              <a:solidFill>
                <a:schemeClr val="accent1"/>
              </a:solidFill>
              <a:latin typeface="Georgia" panose="02040502050405020303" pitchFamily="18" charset="0"/>
              <a:ea typeface="Microsoft YaHei" panose="020B0503020204020204" pitchFamily="34" charset="-122"/>
            </a:endParaRPr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5F61AC4F-56BA-2940-80B9-8AFF0590CCB3}"/>
              </a:ext>
            </a:extLst>
          </p:cNvPr>
          <p:cNvSpPr/>
          <p:nvPr/>
        </p:nvSpPr>
        <p:spPr bwMode="auto">
          <a:xfrm>
            <a:off x="8767823" y="3414433"/>
            <a:ext cx="45719" cy="733663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buFont typeface="Wingdings" pitchFamily="2" charset="2"/>
              <a:buChar char="p"/>
              <a:tabLst/>
            </a:pPr>
            <a:endParaRPr kumimoji="0" lang="en-CH" sz="1800" b="1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Georgia" panose="02040502050405020303" pitchFamily="18" charset="0"/>
              <a:ea typeface="楷体_GB2312" pitchFamily="49" charset="-122"/>
            </a:endParaRPr>
          </a:p>
        </p:txBody>
      </p:sp>
      <p:sp>
        <p:nvSpPr>
          <p:cNvPr id="66" name="Down Arrow 65">
            <a:extLst>
              <a:ext uri="{FF2B5EF4-FFF2-40B4-BE49-F238E27FC236}">
                <a16:creationId xmlns:a16="http://schemas.microsoft.com/office/drawing/2014/main" id="{5818CE93-3D8E-2440-9871-732C2BB546DD}"/>
              </a:ext>
            </a:extLst>
          </p:cNvPr>
          <p:cNvSpPr/>
          <p:nvPr/>
        </p:nvSpPr>
        <p:spPr bwMode="auto">
          <a:xfrm>
            <a:off x="8722678" y="3347357"/>
            <a:ext cx="337491" cy="27226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buFont typeface="Wingdings" pitchFamily="2" charset="2"/>
              <a:buChar char="p"/>
              <a:tabLst/>
            </a:pPr>
            <a:endParaRPr kumimoji="0" lang="en-CH" sz="1800" b="1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Georgia" panose="02040502050405020303" pitchFamily="18" charset="0"/>
              <a:ea typeface="楷体_GB2312" pitchFamily="49" charset="-122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93E1DC2-CE73-3245-8F10-83FFB5F344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27"/>
          <a:stretch/>
        </p:blipFill>
        <p:spPr>
          <a:xfrm>
            <a:off x="497074" y="2558352"/>
            <a:ext cx="4438501" cy="2182574"/>
          </a:xfrm>
          <a:prstGeom prst="rect">
            <a:avLst/>
          </a:prstGeom>
        </p:spPr>
      </p:pic>
      <p:sp>
        <p:nvSpPr>
          <p:cNvPr id="36" name="Can 35">
            <a:extLst>
              <a:ext uri="{FF2B5EF4-FFF2-40B4-BE49-F238E27FC236}">
                <a16:creationId xmlns:a16="http://schemas.microsoft.com/office/drawing/2014/main" id="{FC48BFF8-63CD-F04F-AFB2-B3C66630EF0C}"/>
              </a:ext>
            </a:extLst>
          </p:cNvPr>
          <p:cNvSpPr/>
          <p:nvPr/>
        </p:nvSpPr>
        <p:spPr bwMode="auto">
          <a:xfrm>
            <a:off x="2247940" y="5266861"/>
            <a:ext cx="902491" cy="672277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19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楷体_GB2312" pitchFamily="49" charset="-122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8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Microsoft YaHei" panose="020B0503020204020204" pitchFamily="34" charset="-122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3074125-7023-C642-A71F-5993DD1BC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757" y="5502814"/>
            <a:ext cx="731250" cy="33846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7A107D9-3DFB-C14F-AF69-7CD6884C3718}"/>
              </a:ext>
            </a:extLst>
          </p:cNvPr>
          <p:cNvSpPr txBox="1"/>
          <p:nvPr/>
        </p:nvSpPr>
        <p:spPr>
          <a:xfrm>
            <a:off x="2227268" y="5990129"/>
            <a:ext cx="923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Beijing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9C71F5-69B9-3547-9D34-620C74D0DABD}"/>
              </a:ext>
            </a:extLst>
          </p:cNvPr>
          <p:cNvSpPr txBox="1"/>
          <p:nvPr/>
        </p:nvSpPr>
        <p:spPr>
          <a:xfrm>
            <a:off x="4161968" y="6022744"/>
            <a:ext cx="1119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Shanghai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9908E4CF-C36D-7543-8F17-6222229D5CEB}"/>
              </a:ext>
            </a:extLst>
          </p:cNvPr>
          <p:cNvSpPr/>
          <p:nvPr/>
        </p:nvSpPr>
        <p:spPr bwMode="auto">
          <a:xfrm rot="16200000">
            <a:off x="3481516" y="3915186"/>
            <a:ext cx="401756" cy="2078970"/>
          </a:xfrm>
          <a:prstGeom prst="rightBrace">
            <a:avLst>
              <a:gd name="adj1" fmla="val 2139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buFont typeface="Wingdings" pitchFamily="2" charset="2"/>
              <a:buChar char="p"/>
              <a:tabLst/>
            </a:pPr>
            <a:endParaRPr kumimoji="0" lang="en-CH" sz="1800" b="1" i="0" u="none" strike="noStrike" cap="none" normalizeH="0" baseline="0">
              <a:ln>
                <a:noFill/>
              </a:ln>
              <a:solidFill>
                <a:schemeClr val="accent1"/>
              </a:solidFill>
              <a:effectLst/>
              <a:ea typeface="楷体_GB2312" pitchFamily="49" charset="-12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24764E-8162-5E41-B224-2C47F92498D9}"/>
              </a:ext>
            </a:extLst>
          </p:cNvPr>
          <p:cNvSpPr txBox="1"/>
          <p:nvPr/>
        </p:nvSpPr>
        <p:spPr>
          <a:xfrm>
            <a:off x="883019" y="5189910"/>
            <a:ext cx="1265642" cy="1138773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a typeface="Microsoft YaHei" panose="020B0503020204020204" pitchFamily="34" charset="-122"/>
              </a:rPr>
              <a:t>Database </a:t>
            </a:r>
            <a:r>
              <a:rPr lang="en-US" dirty="0" err="1">
                <a:solidFill>
                  <a:schemeClr val="accent1"/>
                </a:solidFill>
                <a:ea typeface="Microsoft YaHei" panose="020B0503020204020204" pitchFamily="34" charset="-122"/>
              </a:rPr>
              <a:t>sharding</a:t>
            </a:r>
            <a:endParaRPr lang="en-US" dirty="0">
              <a:solidFill>
                <a:schemeClr val="accent1"/>
              </a:solidFill>
              <a:ea typeface="Microsoft YaHei" panose="020B0503020204020204" pitchFamily="34" charset="-122"/>
            </a:endParaRPr>
          </a:p>
          <a:p>
            <a:pPr algn="ctr"/>
            <a:r>
              <a:rPr lang="en-US" sz="1600" dirty="0">
                <a:solidFill>
                  <a:schemeClr val="accent1"/>
                </a:solidFill>
                <a:ea typeface="Microsoft YaHei" panose="020B0503020204020204" pitchFamily="34" charset="-122"/>
              </a:rPr>
              <a:t>(horizontal partitions)</a:t>
            </a:r>
            <a:endParaRPr lang="en-CH" sz="1600" dirty="0">
              <a:solidFill>
                <a:schemeClr val="accent1"/>
              </a:solidFill>
              <a:ea typeface="Microsoft YaHei" panose="020B0503020204020204" pitchFamily="34" charset="-122"/>
            </a:endParaRPr>
          </a:p>
        </p:txBody>
      </p:sp>
      <p:sp>
        <p:nvSpPr>
          <p:cNvPr id="54" name="Can 53">
            <a:extLst>
              <a:ext uri="{FF2B5EF4-FFF2-40B4-BE49-F238E27FC236}">
                <a16:creationId xmlns:a16="http://schemas.microsoft.com/office/drawing/2014/main" id="{28FCD941-5D22-5343-B410-FA0FC49FEA3A}"/>
              </a:ext>
            </a:extLst>
          </p:cNvPr>
          <p:cNvSpPr/>
          <p:nvPr/>
        </p:nvSpPr>
        <p:spPr bwMode="auto">
          <a:xfrm>
            <a:off x="4270635" y="5253008"/>
            <a:ext cx="902491" cy="672277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19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楷体_GB2312" pitchFamily="49" charset="-122"/>
            </a:endParaRPr>
          </a:p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tabLst/>
            </a:pPr>
            <a:endParaRPr kumimoji="0" lang="en-CH" sz="8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ea typeface="Microsoft YaHei" panose="020B0503020204020204" pitchFamily="34" charset="-122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A5D555E-2E9A-2346-AC89-FF19406B2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9452" y="5488961"/>
            <a:ext cx="731250" cy="338464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046305E7-67F5-1449-9ADC-F8BEA639AFAD}"/>
              </a:ext>
            </a:extLst>
          </p:cNvPr>
          <p:cNvSpPr txBox="1"/>
          <p:nvPr/>
        </p:nvSpPr>
        <p:spPr>
          <a:xfrm>
            <a:off x="3352037" y="4998696"/>
            <a:ext cx="721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accent1"/>
                </a:solidFill>
                <a:ea typeface="微软雅黑"/>
              </a:rPr>
              <a:t>union</a:t>
            </a:r>
            <a:endParaRPr lang="en-CH" sz="2000" dirty="0">
              <a:solidFill>
                <a:schemeClr val="accent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C1D7D6-70C8-2D43-8A93-DA8200385E3A}"/>
              </a:ext>
            </a:extLst>
          </p:cNvPr>
          <p:cNvSpPr txBox="1"/>
          <p:nvPr/>
        </p:nvSpPr>
        <p:spPr>
          <a:xfrm>
            <a:off x="1505327" y="3879946"/>
            <a:ext cx="721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chemeClr val="accent1"/>
                </a:solidFill>
                <a:ea typeface="微软雅黑"/>
              </a:rPr>
              <a:t>join</a:t>
            </a:r>
            <a:endParaRPr lang="en-CH" dirty="0">
              <a:solidFill>
                <a:schemeClr val="accent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779629-3D80-D541-A819-8FE784CC8A1B}"/>
              </a:ext>
            </a:extLst>
          </p:cNvPr>
          <p:cNvCxnSpPr>
            <a:cxnSpLocks/>
            <a:stCxn id="49" idx="1"/>
          </p:cNvCxnSpPr>
          <p:nvPr/>
        </p:nvCxnSpPr>
        <p:spPr bwMode="auto">
          <a:xfrm flipH="1" flipV="1">
            <a:off x="4935575" y="2929307"/>
            <a:ext cx="1797356" cy="1207948"/>
          </a:xfrm>
          <a:prstGeom prst="straightConnector1">
            <a:avLst/>
          </a:prstGeom>
          <a:ln w="28575"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5760614-A6DB-8E4A-BA4B-E1BC33E40C3A}"/>
              </a:ext>
            </a:extLst>
          </p:cNvPr>
          <p:cNvCxnSpPr>
            <a:cxnSpLocks/>
            <a:stCxn id="49" idx="1"/>
          </p:cNvCxnSpPr>
          <p:nvPr/>
        </p:nvCxnSpPr>
        <p:spPr bwMode="auto">
          <a:xfrm flipH="1" flipV="1">
            <a:off x="4858439" y="3966072"/>
            <a:ext cx="1874492" cy="171183"/>
          </a:xfrm>
          <a:prstGeom prst="straightConnector1">
            <a:avLst/>
          </a:prstGeom>
          <a:ln w="28575"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6E066F8-A212-D84D-B64A-32F8FFD58B46}"/>
              </a:ext>
            </a:extLst>
          </p:cNvPr>
          <p:cNvCxnSpPr>
            <a:cxnSpLocks/>
            <a:stCxn id="49" idx="1"/>
          </p:cNvCxnSpPr>
          <p:nvPr/>
        </p:nvCxnSpPr>
        <p:spPr bwMode="auto">
          <a:xfrm flipH="1">
            <a:off x="4483865" y="4137255"/>
            <a:ext cx="2249066" cy="476188"/>
          </a:xfrm>
          <a:prstGeom prst="straightConnector1">
            <a:avLst/>
          </a:prstGeom>
          <a:ln w="28575"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E68CB95-D5AF-9548-8E84-D1F2663820D7}"/>
              </a:ext>
            </a:extLst>
          </p:cNvPr>
          <p:cNvCxnSpPr>
            <a:cxnSpLocks/>
            <a:stCxn id="50" idx="1"/>
          </p:cNvCxnSpPr>
          <p:nvPr/>
        </p:nvCxnSpPr>
        <p:spPr bwMode="auto">
          <a:xfrm flipH="1">
            <a:off x="5062958" y="5558632"/>
            <a:ext cx="1669972" cy="30516"/>
          </a:xfrm>
          <a:prstGeom prst="straightConnector1">
            <a:avLst/>
          </a:prstGeom>
          <a:ln w="28575">
            <a:solidFill>
              <a:srgbClr val="4874C4"/>
            </a:solidFill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4141921-B075-0147-ABAB-7F809149E3AA}"/>
              </a:ext>
            </a:extLst>
          </p:cNvPr>
          <p:cNvCxnSpPr>
            <a:cxnSpLocks/>
            <a:stCxn id="50" idx="1"/>
          </p:cNvCxnSpPr>
          <p:nvPr/>
        </p:nvCxnSpPr>
        <p:spPr bwMode="auto">
          <a:xfrm flipH="1">
            <a:off x="3068007" y="5558632"/>
            <a:ext cx="3664923" cy="236482"/>
          </a:xfrm>
          <a:prstGeom prst="straightConnector1">
            <a:avLst/>
          </a:prstGeom>
          <a:ln w="28575">
            <a:solidFill>
              <a:srgbClr val="4874C4"/>
            </a:solidFill>
            <a:prstDash val="sysDot"/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Down Arrow 63">
            <a:extLst>
              <a:ext uri="{FF2B5EF4-FFF2-40B4-BE49-F238E27FC236}">
                <a16:creationId xmlns:a16="http://schemas.microsoft.com/office/drawing/2014/main" id="{0C6D4146-2374-4141-A92F-0B22149A8CA4}"/>
              </a:ext>
            </a:extLst>
          </p:cNvPr>
          <p:cNvSpPr/>
          <p:nvPr/>
        </p:nvSpPr>
        <p:spPr bwMode="auto">
          <a:xfrm>
            <a:off x="8722678" y="4740926"/>
            <a:ext cx="337491" cy="27226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3300"/>
              </a:buClr>
              <a:buSzPct val="75000"/>
              <a:buFont typeface="Wingdings" pitchFamily="2" charset="2"/>
              <a:buChar char="p"/>
              <a:tabLst/>
            </a:pPr>
            <a:endParaRPr kumimoji="0" lang="en-CH" sz="1800" b="1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Georgia" panose="02040502050405020303" pitchFamily="18" charset="0"/>
              <a:ea typeface="楷体_GB2312" pitchFamily="49" charset="-122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86007E4D-5FE2-FF49-BBE9-87C82149345B}"/>
              </a:ext>
            </a:extLst>
          </p:cNvPr>
          <p:cNvSpPr txBox="1">
            <a:spLocks/>
          </p:cNvSpPr>
          <p:nvPr/>
        </p:nvSpPr>
        <p:spPr>
          <a:xfrm>
            <a:off x="554867" y="504958"/>
            <a:ext cx="11255327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</a:lstStyle>
          <a:p>
            <a:r>
              <a:rPr lang="en-CH" altLang="zh-CN" dirty="0">
                <a:ea typeface="Microsoft YaHei" panose="020B0503020204020204" pitchFamily="34" charset="-122"/>
              </a:rPr>
              <a:t>Our</a:t>
            </a:r>
            <a:r>
              <a:rPr lang="zh-CN" altLang="en-US" dirty="0">
                <a:ea typeface="Microsoft YaHei" panose="020B0503020204020204" pitchFamily="34" charset="-122"/>
              </a:rPr>
              <a:t> </a:t>
            </a:r>
            <a:r>
              <a:rPr lang="en-US" altLang="zh-CN" dirty="0">
                <a:ea typeface="Microsoft YaHei" panose="020B0503020204020204" pitchFamily="34" charset="-122"/>
              </a:rPr>
              <a:t>approach: Two-level decomposition (</a:t>
            </a:r>
            <a:r>
              <a:rPr lang="en-US" altLang="zh-CN" dirty="0" err="1">
                <a:ea typeface="Microsoft YaHei" panose="020B0503020204020204" pitchFamily="34" charset="-122"/>
              </a:rPr>
              <a:t>TablePuppet</a:t>
            </a:r>
            <a:r>
              <a:rPr lang="en-US" altLang="zh-CN" dirty="0">
                <a:ea typeface="Microsoft YaHei" panose="020B0503020204020204" pitchFamily="34" charset="-122"/>
              </a:rPr>
              <a:t>)</a:t>
            </a:r>
            <a:endParaRPr lang="en-CH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6993228-6F19-1F49-B388-05A085CA9F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84" t="14396" r="49692" b="63068"/>
          <a:stretch/>
        </p:blipFill>
        <p:spPr>
          <a:xfrm>
            <a:off x="3962883" y="1895712"/>
            <a:ext cx="972692" cy="787866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099D2049-2CF5-054E-B997-D3574A0684B6}"/>
              </a:ext>
            </a:extLst>
          </p:cNvPr>
          <p:cNvSpPr/>
          <p:nvPr/>
        </p:nvSpPr>
        <p:spPr>
          <a:xfrm>
            <a:off x="6878047" y="2423550"/>
            <a:ext cx="598206" cy="7759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70661865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eması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8235C"/>
      </a:accent1>
      <a:accent2>
        <a:srgbClr val="F9B233"/>
      </a:accent2>
      <a:accent3>
        <a:srgbClr val="C6C6C6"/>
      </a:accent3>
      <a:accent4>
        <a:srgbClr val="E94E1B"/>
      </a:accent4>
      <a:accent5>
        <a:srgbClr val="188EB7"/>
      </a:accent5>
      <a:accent6>
        <a:srgbClr val="808CDD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155360</TotalTime>
  <Words>1585</Words>
  <Application>Microsoft Macintosh PowerPoint</Application>
  <PresentationFormat>Widescreen</PresentationFormat>
  <Paragraphs>295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.PingFang SC Regular</vt:lpstr>
      <vt:lpstr>Chaparral Pro</vt:lpstr>
      <vt:lpstr>Graphik</vt:lpstr>
      <vt:lpstr>Graphik-Light</vt:lpstr>
      <vt:lpstr>微软雅黑</vt:lpstr>
      <vt:lpstr>Arial</vt:lpstr>
      <vt:lpstr>Calibri</vt:lpstr>
      <vt:lpstr>Cambria Math</vt:lpstr>
      <vt:lpstr>Courier New</vt:lpstr>
      <vt:lpstr>Georgia</vt:lpstr>
      <vt:lpstr>Menlo</vt:lpstr>
      <vt:lpstr>Trebuchet MS</vt:lpstr>
      <vt:lpstr>Verdana</vt:lpstr>
      <vt:lpstr>Wingdings</vt:lpstr>
      <vt:lpstr>8_Office Teması</vt:lpstr>
      <vt:lpstr>6_Office Teması</vt:lpstr>
      <vt:lpstr>7_Office Teması</vt:lpstr>
      <vt:lpstr>1_Office Teması</vt:lpstr>
      <vt:lpstr>3_Office Teması</vt:lpstr>
      <vt:lpstr>4_Office Teması</vt:lpstr>
      <vt:lpstr>2_Office Teması</vt:lpstr>
      <vt:lpstr>TablePuppet: Towards a Generic Framework for Learning over Relational Tables</vt:lpstr>
      <vt:lpstr>Learning over relational data</vt:lpstr>
      <vt:lpstr>Learning over relational data</vt:lpstr>
      <vt:lpstr>Learning over relational data</vt:lpstr>
      <vt:lpstr>Learning over joins - Example</vt:lpstr>
      <vt:lpstr>More general case: Learning over joins and unions</vt:lpstr>
      <vt:lpstr>Related work – Factorized learning</vt:lpstr>
      <vt:lpstr>Related work – Federated learning</vt:lpstr>
      <vt:lpstr>PowerPoint Presentation</vt:lpstr>
      <vt:lpstr>PowerPoint Presentation</vt:lpstr>
      <vt:lpstr>PowerPoint Presentation</vt:lpstr>
      <vt:lpstr>Our approach: Two-level decomposition</vt:lpstr>
      <vt:lpstr>Our approach: Two-level decomposition</vt:lpstr>
      <vt:lpstr>Our approach: Two-level decomposition</vt:lpstr>
      <vt:lpstr>Our approach: Two-level decomposition</vt:lpstr>
      <vt:lpstr>Our approach: Two-level decomposition</vt:lpstr>
      <vt:lpstr>TablePuppet framework implementation</vt:lpstr>
      <vt:lpstr>TablePuppet framework implementation</vt:lpstr>
      <vt:lpstr>TablePuppet framework - Privacy guarantee</vt:lpstr>
      <vt:lpstr>Evaluation – Experiments on AWS cloud instances</vt:lpstr>
      <vt:lpstr>Evaluation – Accuracy results</vt:lpstr>
      <vt:lpstr>Evaluation – Performace reusults in Join-Only scenario</vt:lpstr>
      <vt:lpstr>Evaluation – Performance results in Join-Union scenario</vt:lpstr>
      <vt:lpstr>Open source</vt:lpstr>
      <vt:lpstr>Thank you!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Lijie Xu</cp:lastModifiedBy>
  <cp:revision>4836</cp:revision>
  <cp:lastPrinted>2024-10-31T03:25:14Z</cp:lastPrinted>
  <dcterms:created xsi:type="dcterms:W3CDTF">2019-06-09T07:14:02Z</dcterms:created>
  <dcterms:modified xsi:type="dcterms:W3CDTF">2026-08-24T10:11:27Z</dcterms:modified>
</cp:coreProperties>
</file>